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87" r:id="rId4"/>
    <p:sldId id="288" r:id="rId5"/>
    <p:sldId id="290" r:id="rId6"/>
    <p:sldId id="291" r:id="rId7"/>
    <p:sldId id="296" r:id="rId8"/>
    <p:sldId id="297" r:id="rId9"/>
    <p:sldId id="298" r:id="rId10"/>
    <p:sldId id="299" r:id="rId11"/>
    <p:sldId id="303" r:id="rId12"/>
    <p:sldId id="300" r:id="rId13"/>
    <p:sldId id="301" r:id="rId14"/>
    <p:sldId id="302" r:id="rId15"/>
    <p:sldId id="304" r:id="rId16"/>
    <p:sldId id="305" r:id="rId17"/>
    <p:sldId id="307" r:id="rId18"/>
    <p:sldId id="306" r:id="rId19"/>
    <p:sldId id="308" r:id="rId20"/>
    <p:sldId id="316" r:id="rId21"/>
    <p:sldId id="317" r:id="rId22"/>
    <p:sldId id="310" r:id="rId23"/>
    <p:sldId id="311" r:id="rId24"/>
    <p:sldId id="318" r:id="rId25"/>
    <p:sldId id="314" r:id="rId26"/>
    <p:sldId id="315" r:id="rId27"/>
    <p:sldId id="322" r:id="rId28"/>
    <p:sldId id="319" r:id="rId29"/>
    <p:sldId id="320" r:id="rId30"/>
    <p:sldId id="321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6" r:id="rId44"/>
    <p:sldId id="335" r:id="rId45"/>
    <p:sldId id="337" r:id="rId46"/>
    <p:sldId id="338" r:id="rId47"/>
    <p:sldId id="339" r:id="rId48"/>
    <p:sldId id="342" r:id="rId49"/>
    <p:sldId id="341" r:id="rId50"/>
    <p:sldId id="340" r:id="rId51"/>
    <p:sldId id="344" r:id="rId52"/>
    <p:sldId id="343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ood" initials="g" lastIdx="2" clrIdx="0">
    <p:extLst>
      <p:ext uri="{19B8F6BF-5375-455C-9EA6-DF929625EA0E}">
        <p15:presenceInfo xmlns:p15="http://schemas.microsoft.com/office/powerpoint/2012/main" userId="goo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9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99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18" y="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4D20EE-250A-475C-B2FC-1F915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E0CC9B-37A9-4A55-A615-9F7373EB7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9D79FD-F7DD-4625-98EB-E75CFE74D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32DEBF-4B4E-4F5C-B048-C898E6EDA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FD0774-C67E-44A0-876D-25EBCBE2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1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6B8357-203C-4756-BEEE-6FD7A348B6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39C690-CB55-45CD-AEFF-4BCA02CF67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FCF278-DA8D-4E62-AF10-BE70BA1C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B1CB70-CBA7-4B8B-B683-F95065F99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25D6B1-91CE-4DA6-8635-50F700D9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66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589F1C-2DE5-48C6-8267-CC556DEFE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 panose="02020603020101020101" pitchFamily="18" charset="-127"/>
                <a:ea typeface="12롯데마트드림Bold" panose="02020603020101020101" pitchFamily="18" charset="-127"/>
              </a:defRPr>
            </a:lvl1pPr>
            <a:lvl2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2pPr>
            <a:lvl3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3pPr>
            <a:lvl4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4pPr>
            <a:lvl5pPr>
              <a:defRPr>
                <a:latin typeface="12롯데마트드림Light" panose="02020603020101020101" pitchFamily="18" charset="-127"/>
                <a:ea typeface="12롯데마트드림Light" panose="02020603020101020101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8882ADE-3947-4F40-B3ED-171C0E7BF55F}"/>
              </a:ext>
            </a:extLst>
          </p:cNvPr>
          <p:cNvSpPr/>
          <p:nvPr userDrawn="1"/>
        </p:nvSpPr>
        <p:spPr>
          <a:xfrm>
            <a:off x="-260245" y="1375406"/>
            <a:ext cx="12622230" cy="5233869"/>
          </a:xfrm>
          <a:prstGeom prst="rect">
            <a:avLst/>
          </a:prstGeom>
          <a:noFill/>
          <a:ln w="28575">
            <a:solidFill>
              <a:srgbClr val="3B1B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5F2CCE13-A91A-4025-B7B6-8ADF60BBFCA9}"/>
              </a:ext>
            </a:extLst>
          </p:cNvPr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50450E6-F391-46E8-877D-478B4068F252}"/>
              </a:ext>
            </a:extLst>
          </p:cNvPr>
          <p:cNvSpPr txBox="1">
            <a:spLocks/>
          </p:cNvSpPr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정규 세미나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0" indent="0" algn="dist">
              <a:spcBef>
                <a:spcPts val="0"/>
              </a:spcBef>
              <a:buNone/>
            </a:pP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9</a:t>
            </a:r>
            <a:r>
              <a:rPr lang="ko-KR" altLang="en-US" sz="1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전민규</a:t>
            </a:r>
            <a:endParaRPr lang="en-US" altLang="ko-KR" sz="14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79B845F-573A-4944-9D1A-1F46230FB356}"/>
              </a:ext>
            </a:extLst>
          </p:cNvPr>
          <p:cNvCxnSpPr>
            <a:cxnSpLocks/>
          </p:cNvCxnSpPr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032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7990-0AC1-44FD-8C35-657CAB66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3F916E-9849-4B3D-94CE-0F46704B3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C81B15-B531-4414-BAC7-7755F909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6B15D-BD90-4095-8784-D479D55B0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F7BAB4-11C0-4EBF-A415-6FCBB191C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906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1794B-27B3-4AE5-B34F-BD5D96AAD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5EFDBD-1B84-459D-AC07-672F116867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ADD2C6-007B-458B-AEE9-BC2F54DF0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D0A87-08A1-4D8E-9068-9035F0425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9E59C0-7A11-4437-B374-B603C938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F721DD-615B-4D96-BC20-2D828247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143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6AC7E-A4F8-4711-9F5D-046C875DF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34FC16-719F-4F7C-9438-A169FCF1B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2B8220-2E64-46F9-BDC9-8F4AD27602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C2F62E0-BB3F-4B39-8B02-D2B897ACB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6B24475-DB40-44B9-9494-7777F45B4A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95D72-A194-4D06-939C-D3672FB6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EB6A896-C68B-41DB-B959-8BC55BCBA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A36511-8048-4DB7-A027-C9F9210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26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3970F2-3D45-429C-903D-DB5D7E55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BF8E46-F42C-4DD7-BAFD-9665CC68A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4D9F75-5804-4C8A-9D12-1920AED30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43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295DF-E4D3-4858-9B7C-4CA6CCB99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D87952-7881-445F-8B97-82A9B49D3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301F5-1737-49A1-BBC7-45ACACA10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025178-88FF-4302-916C-503126FDE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D8A578-3D56-4D98-A37A-84D68E5F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5F323-BBBC-4CDD-8E9F-D334BFB1A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34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943462-B9D8-4B05-AAFB-3FBDEE8D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F31871-C015-42E5-B579-DC6AE2C09B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15F9F-2A9F-4430-BD38-EB44C89AA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517204-F6C2-4839-800C-6B48F4C97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96160D8-82CE-4202-AD60-04779806E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C4BCC7-67B8-4A79-9A68-7E23831A2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68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2018-09-03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with.org/deeplearningchoi" TargetMode="External"/><Relationship Id="rId2" Type="http://schemas.openxmlformats.org/officeDocument/2006/relationships/hyperlink" Target="http://sanghyukchun.github.io/93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>
            <a:extLst>
              <a:ext uri="{FF2B5EF4-FFF2-40B4-BE49-F238E27FC236}">
                <a16:creationId xmlns:a16="http://schemas.microsoft.com/office/drawing/2014/main" id="{DD2D04DD-B48F-47FF-B359-2041B59CE40A}"/>
              </a:ext>
            </a:extLst>
          </p:cNvPr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29ADD8CB-986C-4902-830A-F9A6C2D2256A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and Tell</a:t>
            </a:r>
          </a:p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Attend and Tell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1232C0-EC63-4E2E-BEBC-45D07FE4FBF1}"/>
              </a:ext>
            </a:extLst>
          </p:cNvPr>
          <p:cNvSpPr/>
          <p:nvPr/>
        </p:nvSpPr>
        <p:spPr>
          <a:xfrm>
            <a:off x="5118780" y="729947"/>
            <a:ext cx="197730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4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9</a:t>
            </a:r>
            <a:r>
              <a:rPr lang="ko-KR" altLang="en-US" sz="14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 전민규</a:t>
            </a:r>
            <a:endParaRPr lang="en-US" altLang="ko-KR" sz="14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8ACD93-A865-487D-81D9-7DE7E22E46EB}"/>
              </a:ext>
            </a:extLst>
          </p:cNvPr>
          <p:cNvCxnSpPr>
            <a:cxnSpLocks/>
          </p:cNvCxnSpPr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350F34-097E-4727-B61F-E8609F792A6C}"/>
              </a:ext>
            </a:extLst>
          </p:cNvPr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</a:pPr>
            <a:r>
              <a:rPr lang="ko-KR" altLang="en-US" sz="1600" b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투빅스</a:t>
            </a: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16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정규 세미나</a:t>
            </a:r>
            <a:endParaRPr lang="en-US" altLang="ko-KR" sz="16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0037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57DA51-314A-4EB3-A9E7-1403AAD94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538" y="1679588"/>
            <a:ext cx="6745783" cy="1904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4E2B4-9B7E-4116-9648-57211004B5AC}"/>
              </a:ext>
            </a:extLst>
          </p:cNvPr>
          <p:cNvSpPr txBox="1"/>
          <p:nvPr/>
        </p:nvSpPr>
        <p:spPr>
          <a:xfrm>
            <a:off x="5797178" y="4289011"/>
            <a:ext cx="6159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크게 다르지 않다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Hidden state(</a:t>
            </a:r>
            <a:r>
              <a:rPr lang="en-US" altLang="ko-KR" dirty="0" err="1"/>
              <a:t>ht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mt</a:t>
            </a:r>
            <a:r>
              <a:rPr lang="ko-KR" altLang="en-US" dirty="0"/>
              <a:t>로 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Pt+1=</a:t>
            </a:r>
            <a:r>
              <a:rPr lang="en-US" altLang="ko-KR" dirty="0" err="1"/>
              <a:t>Softmax</a:t>
            </a:r>
            <a:r>
              <a:rPr lang="en-US" altLang="ko-KR" dirty="0"/>
              <a:t>(mt)</a:t>
            </a:r>
            <a:r>
              <a:rPr lang="ko-KR" altLang="en-US" dirty="0"/>
              <a:t>를 취해줌으로써 확률로 만듦</a:t>
            </a:r>
            <a:endParaRPr lang="en-US" altLang="ko-KR" dirty="0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DC652734-A358-4ADC-96D6-82851F738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93" y="1637729"/>
            <a:ext cx="3622251" cy="26512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2E5C71-A8DE-4205-ABF7-DB7DDE454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24" y="4323256"/>
            <a:ext cx="4682359" cy="2050174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324BD363-219A-4F1E-AAD8-D47012DF5B54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696375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03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LSTM-based Sentence Generator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152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4A6E954-F771-4BF6-BFD2-0AA8A6063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02" y="1922572"/>
            <a:ext cx="5159438" cy="2854853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4C4445C-B8AB-42B5-929A-383B1246D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90" y="1956202"/>
            <a:ext cx="4243113" cy="12017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F88EB7-6FD5-4529-8064-FE25F85B6687}"/>
              </a:ext>
            </a:extLst>
          </p:cNvPr>
          <p:cNvSpPr txBox="1"/>
          <p:nvPr/>
        </p:nvSpPr>
        <p:spPr>
          <a:xfrm>
            <a:off x="6096000" y="3307957"/>
            <a:ext cx="42431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 : </a:t>
            </a:r>
            <a:r>
              <a:rPr lang="ko-KR" altLang="en-US" dirty="0"/>
              <a:t>각 단어로써 사전 </a:t>
            </a:r>
            <a:r>
              <a:rPr lang="en-US" altLang="ko-KR" dirty="0"/>
              <a:t>size</a:t>
            </a:r>
            <a:r>
              <a:rPr lang="ko-KR" altLang="en-US" dirty="0"/>
              <a:t>와 동일한</a:t>
            </a:r>
            <a:r>
              <a:rPr lang="en-US" altLang="ko-KR" dirty="0"/>
              <a:t> One-hot vector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S0 : special start word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SN : special stop word</a:t>
            </a:r>
          </a:p>
          <a:p>
            <a:r>
              <a:rPr lang="en-US" altLang="ko-KR" dirty="0"/>
              <a:t>-&gt;LSTM</a:t>
            </a:r>
            <a:r>
              <a:rPr lang="ko-KR" altLang="en-US" dirty="0"/>
              <a:t>이 </a:t>
            </a:r>
            <a:r>
              <a:rPr lang="en-US" altLang="ko-KR" dirty="0"/>
              <a:t>stop word</a:t>
            </a:r>
            <a:r>
              <a:rPr lang="ko-KR" altLang="en-US" dirty="0"/>
              <a:t>인 </a:t>
            </a:r>
            <a:r>
              <a:rPr lang="en-US" altLang="ko-KR" dirty="0"/>
              <a:t>SN</a:t>
            </a:r>
            <a:r>
              <a:rPr lang="ko-KR" altLang="en-US" dirty="0"/>
              <a:t>을 </a:t>
            </a:r>
            <a:r>
              <a:rPr lang="en-US" altLang="ko-KR" dirty="0"/>
              <a:t>emitting</a:t>
            </a:r>
            <a:r>
              <a:rPr lang="ko-KR" altLang="en-US" dirty="0"/>
              <a:t>함으로써 완전한 문장이 생성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85DE1-2D62-4171-8179-8C6C0557B911}"/>
              </a:ext>
            </a:extLst>
          </p:cNvPr>
          <p:cNvSpPr txBox="1"/>
          <p:nvPr/>
        </p:nvSpPr>
        <p:spPr>
          <a:xfrm>
            <a:off x="369002" y="4981903"/>
            <a:ext cx="4952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 </a:t>
            </a:r>
            <a:r>
              <a:rPr lang="en-US" altLang="ko-KR" dirty="0"/>
              <a:t>LSTM</a:t>
            </a:r>
            <a:r>
              <a:rPr lang="ko-KR" altLang="en-US" dirty="0"/>
              <a:t>을 그대로 펼친 것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같은 </a:t>
            </a:r>
            <a:r>
              <a:rPr lang="en-US" altLang="ko-KR" dirty="0"/>
              <a:t>parameter</a:t>
            </a:r>
            <a:r>
              <a:rPr lang="ko-KR" altLang="en-US" dirty="0"/>
              <a:t>를 공유함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이미지와 이전까지의 단어</a:t>
            </a:r>
            <a:r>
              <a:rPr lang="en-US" altLang="ko-KR" dirty="0"/>
              <a:t>(S0~St-1)</a:t>
            </a:r>
            <a:r>
              <a:rPr lang="ko-KR" altLang="en-US" dirty="0"/>
              <a:t>을 토대로 다음 단어</a:t>
            </a:r>
            <a:r>
              <a:rPr lang="en-US" altLang="ko-KR" dirty="0"/>
              <a:t>(</a:t>
            </a:r>
            <a:r>
              <a:rPr lang="en-US" altLang="ko-KR" dirty="0" err="1"/>
              <a:t>st</a:t>
            </a:r>
            <a:r>
              <a:rPr lang="en-US" altLang="ko-KR" dirty="0"/>
              <a:t>)</a:t>
            </a:r>
            <a:r>
              <a:rPr lang="ko-KR" altLang="en-US" dirty="0"/>
              <a:t>를 예측하도록 학습</a:t>
            </a:r>
          </a:p>
        </p:txBody>
      </p:sp>
    </p:spTree>
    <p:extLst>
      <p:ext uri="{BB962C8B-B14F-4D97-AF65-F5344CB8AC3E}">
        <p14:creationId xmlns:p14="http://schemas.microsoft.com/office/powerpoint/2010/main" val="1950971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FF302AA7-2041-428F-91B0-48253700F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176" y="1582738"/>
            <a:ext cx="7401648" cy="4914900"/>
          </a:xfrm>
        </p:spPr>
      </p:pic>
    </p:spTree>
    <p:extLst>
      <p:ext uri="{BB962C8B-B14F-4D97-AF65-F5344CB8AC3E}">
        <p14:creationId xmlns:p14="http://schemas.microsoft.com/office/powerpoint/2010/main" val="56253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B393C15E-40BE-4614-995B-F9F4C3914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805" y="1582738"/>
            <a:ext cx="6464390" cy="4914900"/>
          </a:xfrm>
        </p:spPr>
      </p:pic>
    </p:spTree>
    <p:extLst>
      <p:ext uri="{BB962C8B-B14F-4D97-AF65-F5344CB8AC3E}">
        <p14:creationId xmlns:p14="http://schemas.microsoft.com/office/powerpoint/2010/main" val="4050465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A7E06491-E5DF-4625-9B65-2B017B7D2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494" y="1582738"/>
            <a:ext cx="7883013" cy="4914900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DB00468-6C72-4C85-86C7-40EDD3183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920" y="2014483"/>
            <a:ext cx="1791142" cy="56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67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348FF20-2816-40D4-BD1B-1B3C99BDD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Image(I) 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/>
              <a:t>번 입력으로 </a:t>
            </a:r>
            <a:r>
              <a:rPr lang="ko-KR" altLang="en-US" dirty="0" err="1"/>
              <a:t>들어감</a:t>
            </a:r>
            <a:r>
              <a:rPr lang="en-US" altLang="ko-KR" dirty="0"/>
              <a:t>(t=-1)</a:t>
            </a:r>
            <a:r>
              <a:rPr lang="ko-KR" altLang="en-US" dirty="0"/>
              <a:t>일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이 때 </a:t>
            </a:r>
            <a:r>
              <a:rPr lang="en-US" altLang="ko-KR" dirty="0"/>
              <a:t>I</a:t>
            </a:r>
            <a:r>
              <a:rPr lang="ko-KR" altLang="en-US" dirty="0" err="1"/>
              <a:t>라는건</a:t>
            </a:r>
            <a:r>
              <a:rPr lang="ko-KR" altLang="en-US" dirty="0"/>
              <a:t> 이미지를 </a:t>
            </a:r>
            <a:r>
              <a:rPr lang="en-US" altLang="ko-KR" dirty="0"/>
              <a:t>CNN</a:t>
            </a:r>
            <a:r>
              <a:rPr lang="ko-KR" altLang="en-US" dirty="0"/>
              <a:t>에 넣어 </a:t>
            </a:r>
            <a:r>
              <a:rPr lang="en-US" altLang="ko-KR" dirty="0"/>
              <a:t>FC layer</a:t>
            </a:r>
            <a:r>
              <a:rPr lang="ko-KR" altLang="en-US" dirty="0"/>
              <a:t>의 확률벡터들 </a:t>
            </a:r>
            <a:endParaRPr lang="en-US" altLang="ko-KR" dirty="0"/>
          </a:p>
          <a:p>
            <a:r>
              <a:rPr lang="ko-KR" altLang="en-US" dirty="0"/>
              <a:t>매 </a:t>
            </a:r>
            <a:r>
              <a:rPr lang="en-US" altLang="ko-KR" dirty="0"/>
              <a:t>step</a:t>
            </a:r>
            <a:r>
              <a:rPr lang="ko-KR" altLang="en-US" dirty="0"/>
              <a:t>마다 </a:t>
            </a:r>
            <a:r>
              <a:rPr lang="en-US" altLang="ko-KR" dirty="0"/>
              <a:t>Image</a:t>
            </a:r>
            <a:r>
              <a:rPr lang="ko-KR" altLang="en-US" dirty="0"/>
              <a:t>를 넣는 것은 </a:t>
            </a:r>
            <a:r>
              <a:rPr lang="en-US" altLang="ko-KR" dirty="0"/>
              <a:t>overfitting</a:t>
            </a:r>
            <a:r>
              <a:rPr lang="ko-KR" altLang="en-US" dirty="0"/>
              <a:t>을 높임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한 번 학습된 이미지를 넣어 동일한 </a:t>
            </a:r>
            <a:r>
              <a:rPr lang="en-US" altLang="ko-KR" dirty="0"/>
              <a:t>weight</a:t>
            </a:r>
            <a:r>
              <a:rPr lang="ko-KR" altLang="en-US" dirty="0"/>
              <a:t>를 사용함</a:t>
            </a:r>
            <a:endParaRPr lang="en-US" altLang="ko-KR" dirty="0"/>
          </a:p>
          <a:p>
            <a:r>
              <a:rPr lang="ko-KR" altLang="en-US" dirty="0"/>
              <a:t>하나의 </a:t>
            </a:r>
            <a:r>
              <a:rPr lang="en-US" altLang="ko-KR" dirty="0"/>
              <a:t>loss </a:t>
            </a:r>
            <a:r>
              <a:rPr lang="ko-KR" altLang="en-US" dirty="0"/>
              <a:t>함수에 대한 학습이 모든 파라미터를 최소화 시킨다</a:t>
            </a:r>
            <a:r>
              <a:rPr lang="en-US" altLang="ko-KR" dirty="0"/>
              <a:t>(end-to-end)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178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791A70C-56ED-4810-B394-0DBBA62C5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9048" y="1622863"/>
            <a:ext cx="6677557" cy="5003851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altLang="ko-KR" dirty="0"/>
              <a:t>Sampling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시작 단어</a:t>
            </a:r>
            <a:r>
              <a:rPr lang="en-US" altLang="ko-KR" dirty="0"/>
              <a:t>(s0)</a:t>
            </a:r>
            <a:r>
              <a:rPr lang="ko-KR" altLang="en-US" dirty="0"/>
              <a:t>을 넣어 </a:t>
            </a:r>
            <a:r>
              <a:rPr lang="en-US" altLang="ko-KR" dirty="0"/>
              <a:t>p1</a:t>
            </a:r>
            <a:r>
              <a:rPr lang="ko-KR" altLang="en-US" dirty="0"/>
              <a:t>을 계산한 후 확률이 가장 높은 </a:t>
            </a:r>
            <a:r>
              <a:rPr lang="en-US" altLang="ko-KR" dirty="0"/>
              <a:t>s1</a:t>
            </a:r>
            <a:r>
              <a:rPr lang="ko-KR" altLang="en-US" dirty="0"/>
              <a:t>을 선택하는</a:t>
            </a:r>
            <a:r>
              <a:rPr lang="en-US" altLang="ko-KR" dirty="0"/>
              <a:t>(</a:t>
            </a:r>
            <a:r>
              <a:rPr lang="ko-KR" altLang="en-US" dirty="0"/>
              <a:t>찾는</a:t>
            </a:r>
            <a:r>
              <a:rPr lang="en-US" altLang="ko-KR" dirty="0"/>
              <a:t>) </a:t>
            </a:r>
            <a:r>
              <a:rPr lang="ko-KR" altLang="en-US" dirty="0"/>
              <a:t>것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-end of sentence token</a:t>
            </a:r>
            <a:r>
              <a:rPr lang="ko-KR" altLang="en-US" dirty="0"/>
              <a:t>이나 </a:t>
            </a:r>
            <a:r>
              <a:rPr lang="en-US" altLang="ko-KR" dirty="0"/>
              <a:t>maximum length</a:t>
            </a:r>
            <a:r>
              <a:rPr lang="ko-KR" altLang="en-US" dirty="0"/>
              <a:t>가 될 때까지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(maximum length : N..?)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A739A6F2-744D-484C-BE22-2E381FB2CF5E}"/>
              </a:ext>
            </a:extLst>
          </p:cNvPr>
          <p:cNvSpPr txBox="1">
            <a:spLocks/>
          </p:cNvSpPr>
          <p:nvPr/>
        </p:nvSpPr>
        <p:spPr>
          <a:xfrm>
            <a:off x="2544604" y="721621"/>
            <a:ext cx="6192995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04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Inference – sentence generation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10A5CC-1C95-4D47-B443-5B3C82A0C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5" y="1622863"/>
            <a:ext cx="4632872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20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759AA25-840E-4BDC-AF0B-004FD9F27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568" y="1582738"/>
            <a:ext cx="8130864" cy="4914900"/>
          </a:xfrm>
        </p:spPr>
      </p:pic>
    </p:spTree>
    <p:extLst>
      <p:ext uri="{BB962C8B-B14F-4D97-AF65-F5344CB8AC3E}">
        <p14:creationId xmlns:p14="http://schemas.microsoft.com/office/powerpoint/2010/main" val="172113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A5A1345B-8AD5-44BF-AFAC-44DB1D984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9" y="1622865"/>
            <a:ext cx="4253077" cy="3028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3EE761-10CF-472B-87B0-13EB7A3F7BF3}"/>
              </a:ext>
            </a:extLst>
          </p:cNvPr>
          <p:cNvSpPr txBox="1"/>
          <p:nvPr/>
        </p:nvSpPr>
        <p:spPr>
          <a:xfrm>
            <a:off x="5076497" y="1706179"/>
            <a:ext cx="6779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2)Beam Search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하는 이유 </a:t>
            </a:r>
            <a:r>
              <a:rPr lang="en-US" altLang="ko-KR" dirty="0"/>
              <a:t>: </a:t>
            </a:r>
            <a:r>
              <a:rPr lang="ko-KR" altLang="en-US" dirty="0"/>
              <a:t>기존에 </a:t>
            </a:r>
            <a:r>
              <a:rPr lang="en-US" altLang="ko-KR" dirty="0"/>
              <a:t>sampling</a:t>
            </a:r>
            <a:r>
              <a:rPr lang="ko-KR" altLang="en-US" dirty="0"/>
              <a:t>할 때 처음에 </a:t>
            </a:r>
            <a:r>
              <a:rPr lang="ko-KR" altLang="en-US" dirty="0" err="1"/>
              <a:t>이상한게</a:t>
            </a:r>
            <a:r>
              <a:rPr lang="ko-KR" altLang="en-US" dirty="0"/>
              <a:t> </a:t>
            </a:r>
            <a:r>
              <a:rPr lang="en-US" altLang="ko-KR" dirty="0"/>
              <a:t>sampling</a:t>
            </a:r>
            <a:r>
              <a:rPr lang="ko-KR" altLang="en-US" dirty="0"/>
              <a:t>되면 다음에는 잘 안됨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하나의 단어를 </a:t>
            </a:r>
            <a:r>
              <a:rPr lang="en-US" altLang="ko-KR" dirty="0"/>
              <a:t>sampling</a:t>
            </a:r>
            <a:r>
              <a:rPr lang="ko-KR" altLang="en-US" dirty="0"/>
              <a:t>하는게 아니라 </a:t>
            </a:r>
            <a:r>
              <a:rPr lang="en-US" altLang="ko-KR" dirty="0"/>
              <a:t>k</a:t>
            </a:r>
            <a:r>
              <a:rPr lang="ko-KR" altLang="en-US" dirty="0"/>
              <a:t>개의 후보를 항상 유지한다</a:t>
            </a:r>
            <a:r>
              <a:rPr lang="en-US" altLang="ko-KR" dirty="0"/>
              <a:t>(</a:t>
            </a:r>
            <a:r>
              <a:rPr lang="ko-KR" altLang="en-US" dirty="0"/>
              <a:t>논문 </a:t>
            </a:r>
            <a:r>
              <a:rPr lang="en-US" altLang="ko-KR" dirty="0"/>
              <a:t>: 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1702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EC8DF06E-E3B8-47A9-A499-0540403E0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40" y="1582738"/>
            <a:ext cx="8308520" cy="4914900"/>
          </a:xfrm>
        </p:spPr>
      </p:pic>
    </p:spTree>
    <p:extLst>
      <p:ext uri="{BB962C8B-B14F-4D97-AF65-F5344CB8AC3E}">
        <p14:creationId xmlns:p14="http://schemas.microsoft.com/office/powerpoint/2010/main" val="41399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>
            <a:extLst>
              <a:ext uri="{FF2B5EF4-FFF2-40B4-BE49-F238E27FC236}">
                <a16:creationId xmlns:a16="http://schemas.microsoft.com/office/drawing/2014/main" id="{F84B8BCE-D08E-4808-B7A8-A3B3155E0C90}"/>
              </a:ext>
            </a:extLst>
          </p:cNvPr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78C6F52-6F77-4831-BC0D-EC58C3AB448D}"/>
              </a:ext>
            </a:extLst>
          </p:cNvPr>
          <p:cNvSpPr/>
          <p:nvPr/>
        </p:nvSpPr>
        <p:spPr>
          <a:xfrm rot="5400000">
            <a:off x="-1806802" y="3466241"/>
            <a:ext cx="63744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0" spc="6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Contents</a:t>
            </a:r>
            <a:endParaRPr lang="ko-KR" altLang="en-US" sz="8000" spc="6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699EC-7850-470A-A8EB-4198EA100898}"/>
              </a:ext>
            </a:extLst>
          </p:cNvPr>
          <p:cNvSpPr txBox="1"/>
          <p:nvPr/>
        </p:nvSpPr>
        <p:spPr>
          <a:xfrm>
            <a:off x="2482853" y="508000"/>
            <a:ext cx="8961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Show and Tell</a:t>
            </a:r>
          </a:p>
          <a:p>
            <a:r>
              <a:rPr lang="en-US" altLang="ko-KR" sz="3200" dirty="0"/>
              <a:t> </a:t>
            </a:r>
            <a:r>
              <a:rPr lang="en-US" altLang="ko-KR" sz="2800" dirty="0"/>
              <a:t>Unit 1 | Idea</a:t>
            </a:r>
          </a:p>
          <a:p>
            <a:r>
              <a:rPr lang="en-US" altLang="ko-KR" sz="2800" dirty="0"/>
              <a:t> Unit 2 | Model</a:t>
            </a:r>
          </a:p>
          <a:p>
            <a:r>
              <a:rPr lang="en-US" altLang="ko-KR" sz="2800" dirty="0"/>
              <a:t> Unit 3 | LSTM-based Sentence Generator</a:t>
            </a:r>
          </a:p>
          <a:p>
            <a:r>
              <a:rPr lang="en-US" altLang="ko-KR" sz="2800" dirty="0"/>
              <a:t> Unit 4 | Inference</a:t>
            </a:r>
          </a:p>
          <a:p>
            <a:r>
              <a:rPr lang="en-US" altLang="ko-KR" sz="2800" dirty="0"/>
              <a:t> Unit 5 | Results</a:t>
            </a:r>
          </a:p>
          <a:p>
            <a:endParaRPr lang="en-US" altLang="ko-KR" sz="3200" dirty="0"/>
          </a:p>
          <a:p>
            <a:r>
              <a:rPr lang="en-US" altLang="ko-KR" sz="3200" b="1" dirty="0"/>
              <a:t>Show Attend and Tell</a:t>
            </a:r>
          </a:p>
          <a:p>
            <a:r>
              <a:rPr lang="en-US" altLang="ko-KR" sz="3200" b="1" dirty="0"/>
              <a:t> </a:t>
            </a:r>
            <a:r>
              <a:rPr lang="en-US" altLang="ko-KR" sz="2800" dirty="0"/>
              <a:t>Unit 6 | Idea</a:t>
            </a:r>
          </a:p>
          <a:p>
            <a:r>
              <a:rPr lang="en-US" altLang="ko-KR" sz="2800" dirty="0"/>
              <a:t> Unit 7 | Model details</a:t>
            </a:r>
          </a:p>
          <a:p>
            <a:r>
              <a:rPr lang="en-US" altLang="ko-KR" sz="2800" dirty="0"/>
              <a:t> Unit 8 | Attention - Hard</a:t>
            </a:r>
          </a:p>
          <a:p>
            <a:r>
              <a:rPr lang="en-US" altLang="ko-KR" sz="2800" dirty="0"/>
              <a:t> Unit 9 | Attention - Soft</a:t>
            </a:r>
          </a:p>
          <a:p>
            <a:r>
              <a:rPr lang="en-US" altLang="ko-KR" sz="2800" dirty="0"/>
              <a:t> Unit 10 | Doubly</a:t>
            </a:r>
          </a:p>
        </p:txBody>
      </p:sp>
    </p:spTree>
    <p:extLst>
      <p:ext uri="{BB962C8B-B14F-4D97-AF65-F5344CB8AC3E}">
        <p14:creationId xmlns:p14="http://schemas.microsoft.com/office/powerpoint/2010/main" val="3725311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CD7F88-6179-42A1-A0AB-D793D36DB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76" y="1406125"/>
            <a:ext cx="9144000" cy="512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5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50890B-C73F-465C-82B6-FE2475168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17" y="1454291"/>
            <a:ext cx="8702566" cy="494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74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38B8D3F1-04A0-4096-8367-56031E6994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1" y="1582738"/>
            <a:ext cx="9304019" cy="4914900"/>
          </a:xfr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98E08528-399C-46F4-9A58-267915791CB8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05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Results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628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26C5347-4B52-43A1-968D-9C2EF546A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280" y="1582738"/>
            <a:ext cx="8001441" cy="4914900"/>
          </a:xfrm>
        </p:spPr>
      </p:pic>
    </p:spTree>
    <p:extLst>
      <p:ext uri="{BB962C8B-B14F-4D97-AF65-F5344CB8AC3E}">
        <p14:creationId xmlns:p14="http://schemas.microsoft.com/office/powerpoint/2010/main" val="288335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물, 스포츠, 수상스포츠이(가) 표시된 사진&#10;&#10;매우 높은 신뢰도로 생성된 설명">
            <a:extLst>
              <a:ext uri="{FF2B5EF4-FFF2-40B4-BE49-F238E27FC236}">
                <a16:creationId xmlns:a16="http://schemas.microsoft.com/office/drawing/2014/main" id="{FD4F7F0C-8A8D-41B1-AB8A-FF650047F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17" y="1733033"/>
            <a:ext cx="9872566" cy="4614310"/>
          </a:xfrm>
        </p:spPr>
      </p:pic>
    </p:spTree>
    <p:extLst>
      <p:ext uri="{BB962C8B-B14F-4D97-AF65-F5344CB8AC3E}">
        <p14:creationId xmlns:p14="http://schemas.microsoft.com/office/powerpoint/2010/main" val="3842493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C54DC5FE-ED10-4C71-9AA8-AE45F90BF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3" y="1681593"/>
            <a:ext cx="8710415" cy="4717189"/>
          </a:xfrm>
        </p:spPr>
      </p:pic>
    </p:spTree>
    <p:extLst>
      <p:ext uri="{BB962C8B-B14F-4D97-AF65-F5344CB8AC3E}">
        <p14:creationId xmlns:p14="http://schemas.microsoft.com/office/powerpoint/2010/main" val="87290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9EF5057-6B8E-4F05-99B1-4B860356B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38" y="1582738"/>
            <a:ext cx="7291924" cy="4914900"/>
          </a:xfrm>
        </p:spPr>
      </p:pic>
    </p:spTree>
    <p:extLst>
      <p:ext uri="{BB962C8B-B14F-4D97-AF65-F5344CB8AC3E}">
        <p14:creationId xmlns:p14="http://schemas.microsoft.com/office/powerpoint/2010/main" val="155008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734A8F3C-AC8E-47E6-90B3-3A98DD0AB89E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Show Attend and Tell</a:t>
            </a:r>
            <a:endParaRPr lang="ko-KR" altLang="en-US" sz="4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568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3BA7DE53-6320-498C-85B8-38B61C421F2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06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Idea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A3D1AFDA-B14E-4990-9786-F3F41C000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269" y="1582738"/>
            <a:ext cx="11315463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723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52D6C5E3-8AF6-4188-B830-6E120060A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7" y="1488954"/>
            <a:ext cx="6658544" cy="4993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2FC771-0CE2-451D-85B0-25AAA7BE836D}"/>
              </a:ext>
            </a:extLst>
          </p:cNvPr>
          <p:cNvSpPr txBox="1"/>
          <p:nvPr/>
        </p:nvSpPr>
        <p:spPr>
          <a:xfrm>
            <a:off x="6781800" y="1553308"/>
            <a:ext cx="5281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and Tell</a:t>
            </a:r>
          </a:p>
          <a:p>
            <a:r>
              <a:rPr lang="en-US" altLang="ko-KR" dirty="0"/>
              <a:t>-FC</a:t>
            </a:r>
            <a:r>
              <a:rPr lang="ko-KR" altLang="en-US" dirty="0"/>
              <a:t>를 썼기에 </a:t>
            </a:r>
            <a:r>
              <a:rPr lang="en-US" altLang="ko-KR" dirty="0"/>
              <a:t>Spatial</a:t>
            </a:r>
            <a:r>
              <a:rPr lang="ko-KR" altLang="en-US" dirty="0"/>
              <a:t>한 정보가 날아갔었음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EB323-4578-4BAB-BFC8-01F44355D1D7}"/>
              </a:ext>
            </a:extLst>
          </p:cNvPr>
          <p:cNvSpPr txBox="1"/>
          <p:nvPr/>
        </p:nvSpPr>
        <p:spPr>
          <a:xfrm>
            <a:off x="6781800" y="3733800"/>
            <a:ext cx="53457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Show attend and Tell</a:t>
            </a:r>
          </a:p>
          <a:p>
            <a:r>
              <a:rPr lang="en-US" altLang="ko-KR" dirty="0"/>
              <a:t>-FC</a:t>
            </a:r>
            <a:r>
              <a:rPr lang="ko-KR" altLang="en-US" dirty="0"/>
              <a:t>대신 각 </a:t>
            </a:r>
            <a:r>
              <a:rPr lang="en-US" altLang="ko-KR" dirty="0"/>
              <a:t>feature map</a:t>
            </a:r>
            <a:r>
              <a:rPr lang="ko-KR" altLang="en-US" dirty="0"/>
              <a:t>으로 부터 </a:t>
            </a:r>
            <a:r>
              <a:rPr lang="ko-KR" altLang="en-US" dirty="0" err="1"/>
              <a:t>뽑아옴</a:t>
            </a:r>
            <a:endParaRPr lang="en-US" altLang="ko-KR" dirty="0"/>
          </a:p>
          <a:p>
            <a:r>
              <a:rPr lang="en-US" altLang="ko-KR" dirty="0"/>
              <a:t>-L : conv feature map</a:t>
            </a:r>
            <a:r>
              <a:rPr lang="ko-KR" altLang="en-US" dirty="0"/>
              <a:t>의 채널 수</a:t>
            </a:r>
            <a:r>
              <a:rPr lang="en-US" altLang="ko-KR" dirty="0"/>
              <a:t>(=</a:t>
            </a:r>
            <a:r>
              <a:rPr lang="ko-KR" altLang="en-US" dirty="0"/>
              <a:t>적용된 필터 수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-[a1,…</a:t>
            </a:r>
            <a:r>
              <a:rPr lang="en-US" altLang="ko-KR" dirty="0" err="1"/>
              <a:t>aL</a:t>
            </a:r>
            <a:r>
              <a:rPr lang="en-US" altLang="ko-KR" dirty="0"/>
              <a:t>] : L</a:t>
            </a:r>
            <a:r>
              <a:rPr lang="ko-KR" altLang="en-US" dirty="0"/>
              <a:t>개의 </a:t>
            </a:r>
            <a:r>
              <a:rPr lang="en-US" altLang="ko-KR" dirty="0"/>
              <a:t>conv filter</a:t>
            </a:r>
            <a:r>
              <a:rPr lang="ko-KR" altLang="en-US" dirty="0"/>
              <a:t>로부터 얻어지는 </a:t>
            </a:r>
            <a:r>
              <a:rPr lang="ko-KR" altLang="en-US" dirty="0" err="1"/>
              <a:t>서로다른</a:t>
            </a:r>
            <a:r>
              <a:rPr lang="ko-KR" altLang="en-US" dirty="0"/>
              <a:t> </a:t>
            </a:r>
            <a:r>
              <a:rPr lang="en-US" altLang="ko-KR" dirty="0"/>
              <a:t>response</a:t>
            </a:r>
          </a:p>
          <a:p>
            <a:r>
              <a:rPr lang="en-US" altLang="ko-KR" dirty="0"/>
              <a:t>-[</a:t>
            </a:r>
            <a:r>
              <a:rPr lang="ko-KR" altLang="en-US" dirty="0"/>
              <a:t>알파</a:t>
            </a:r>
            <a:r>
              <a:rPr lang="en-US" altLang="ko-KR" dirty="0"/>
              <a:t>1,…,</a:t>
            </a:r>
            <a:r>
              <a:rPr lang="ko-KR" altLang="en-US" dirty="0"/>
              <a:t>알파</a:t>
            </a:r>
            <a:r>
              <a:rPr lang="en-US" altLang="ko-KR" dirty="0"/>
              <a:t>L] : </a:t>
            </a:r>
            <a:r>
              <a:rPr lang="ko-KR" altLang="en-US" dirty="0"/>
              <a:t>각각 채널 정보들의 </a:t>
            </a:r>
            <a:r>
              <a:rPr lang="en-US" altLang="ko-KR" dirty="0"/>
              <a:t>weight</a:t>
            </a:r>
            <a:r>
              <a:rPr lang="ko-KR" altLang="en-US" dirty="0"/>
              <a:t>값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en-US" altLang="ko-KR" dirty="0" err="1"/>
              <a:t>Zhat</a:t>
            </a:r>
            <a:r>
              <a:rPr lang="en-US" altLang="ko-KR" dirty="0"/>
              <a:t> : context vector, attention </a:t>
            </a:r>
            <a:r>
              <a:rPr lang="ko-KR" altLang="en-US" dirty="0"/>
              <a:t>모델에 의해 결정됨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39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ADC1B0E8-32C7-44D6-A02D-BD854C62DE83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01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Idea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E5DC2C-6FB7-4822-AC3A-C336A42E2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316" y="2091715"/>
            <a:ext cx="828312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00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EB1B191-9112-4801-BBAF-52E70467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Idea</a:t>
            </a:r>
          </a:p>
          <a:p>
            <a:pPr>
              <a:buFontTx/>
              <a:buChar char="-"/>
            </a:pPr>
            <a:r>
              <a:rPr lang="en-US" altLang="ko-KR" dirty="0"/>
              <a:t>Bird</a:t>
            </a:r>
            <a:r>
              <a:rPr lang="ko-KR" altLang="en-US" dirty="0"/>
              <a:t>가 한번 나오면 그 다음 </a:t>
            </a:r>
            <a:r>
              <a:rPr lang="en-US" altLang="ko-KR" dirty="0"/>
              <a:t>bird</a:t>
            </a:r>
            <a:r>
              <a:rPr lang="ko-KR" altLang="en-US" dirty="0"/>
              <a:t>가 </a:t>
            </a:r>
            <a:r>
              <a:rPr lang="ko-KR" altLang="en-US" dirty="0" err="1"/>
              <a:t>있는곳에서</a:t>
            </a:r>
            <a:r>
              <a:rPr lang="ko-KR" altLang="en-US" dirty="0"/>
              <a:t> </a:t>
            </a:r>
            <a:r>
              <a:rPr lang="en-US" altLang="ko-KR" dirty="0"/>
              <a:t>attention</a:t>
            </a:r>
            <a:r>
              <a:rPr lang="ko-KR" altLang="en-US" dirty="0"/>
              <a:t>이 </a:t>
            </a:r>
            <a:r>
              <a:rPr lang="ko-KR" altLang="en-US" dirty="0" err="1"/>
              <a:t>낮아져야함</a:t>
            </a:r>
            <a:r>
              <a:rPr lang="en-US" altLang="ko-KR" dirty="0"/>
              <a:t>(</a:t>
            </a:r>
            <a:r>
              <a:rPr lang="ko-KR" altLang="en-US" dirty="0"/>
              <a:t>또 말하면 안됨</a:t>
            </a:r>
            <a:r>
              <a:rPr lang="en-US" altLang="ko-KR" dirty="0"/>
              <a:t>)</a:t>
            </a:r>
          </a:p>
          <a:p>
            <a:pPr>
              <a:buFontTx/>
              <a:buChar char="-"/>
            </a:pPr>
            <a:r>
              <a:rPr lang="en-US" altLang="ko-KR" dirty="0"/>
              <a:t>&gt;</a:t>
            </a:r>
            <a:r>
              <a:rPr lang="ko-KR" altLang="en-US" dirty="0"/>
              <a:t>이미지에서 얻어지는 </a:t>
            </a:r>
            <a:r>
              <a:rPr lang="en-US" altLang="ko-KR" dirty="0"/>
              <a:t>weighted conv feature map</a:t>
            </a:r>
            <a:r>
              <a:rPr lang="ko-KR" altLang="en-US" dirty="0"/>
              <a:t>이 매번 입력으로 들어가고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weight</a:t>
            </a:r>
            <a:r>
              <a:rPr lang="ko-KR" altLang="en-US" dirty="0"/>
              <a:t>가 매번 바뀌는 방법으로 </a:t>
            </a:r>
            <a:r>
              <a:rPr lang="en-US" altLang="ko-KR" dirty="0"/>
              <a:t>attention</a:t>
            </a:r>
            <a:r>
              <a:rPr lang="ko-KR" altLang="en-US" dirty="0"/>
              <a:t>을 준다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5361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5D2554A-077B-423C-85B2-544F5B05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Attention</a:t>
            </a:r>
            <a:r>
              <a:rPr lang="ko-KR" altLang="en-US" dirty="0"/>
              <a:t> 개요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1) Hard(stochastic) Attention</a:t>
            </a:r>
          </a:p>
          <a:p>
            <a:r>
              <a:rPr lang="ko-KR" altLang="en-US" dirty="0"/>
              <a:t>강화학습으로 </a:t>
            </a:r>
            <a:r>
              <a:rPr lang="en-US" altLang="ko-KR" dirty="0"/>
              <a:t>train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ko-KR" altLang="en-US" dirty="0"/>
              <a:t>매 </a:t>
            </a:r>
            <a:r>
              <a:rPr lang="en-US" altLang="ko-KR" dirty="0"/>
              <a:t>iteration</a:t>
            </a:r>
            <a:r>
              <a:rPr lang="ko-KR" altLang="en-US" dirty="0"/>
              <a:t>마다 데이터를 </a:t>
            </a:r>
            <a:r>
              <a:rPr lang="en-US" altLang="ko-KR" dirty="0"/>
              <a:t>sampling</a:t>
            </a:r>
            <a:r>
              <a:rPr lang="ko-KR" altLang="en-US" dirty="0" err="1"/>
              <a:t>해야하고</a:t>
            </a:r>
            <a:r>
              <a:rPr lang="en-US" altLang="ko-KR" dirty="0"/>
              <a:t>, </a:t>
            </a:r>
            <a:r>
              <a:rPr lang="ko-KR" altLang="en-US" dirty="0"/>
              <a:t>강화학습과 </a:t>
            </a:r>
            <a:r>
              <a:rPr lang="en-US" altLang="ko-KR" dirty="0"/>
              <a:t>neural network </a:t>
            </a:r>
            <a:r>
              <a:rPr lang="ko-KR" altLang="en-US" dirty="0"/>
              <a:t>부분이 </a:t>
            </a:r>
            <a:r>
              <a:rPr lang="ko-KR" altLang="en-US" dirty="0" err="1"/>
              <a:t>분리되어있어</a:t>
            </a:r>
            <a:r>
              <a:rPr lang="ko-KR" altLang="en-US" dirty="0"/>
              <a:t> </a:t>
            </a:r>
            <a:r>
              <a:rPr lang="en-US" altLang="ko-KR" dirty="0"/>
              <a:t>end-to-end</a:t>
            </a:r>
            <a:r>
              <a:rPr lang="ko-KR" altLang="en-US" dirty="0"/>
              <a:t>가 아님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2) Soft(deterministic) Attention</a:t>
            </a:r>
          </a:p>
          <a:p>
            <a:r>
              <a:rPr lang="en-US" altLang="ko-KR" dirty="0"/>
              <a:t>Standard back prop </a:t>
            </a:r>
            <a:r>
              <a:rPr lang="ko-KR" altLang="en-US" dirty="0"/>
              <a:t>방법으로 </a:t>
            </a:r>
            <a:r>
              <a:rPr lang="en-US" altLang="ko-KR" dirty="0"/>
              <a:t>train</a:t>
            </a:r>
            <a:r>
              <a:rPr lang="ko-KR" altLang="en-US" dirty="0"/>
              <a:t>가능 </a:t>
            </a:r>
            <a:r>
              <a:rPr lang="en-US" altLang="ko-KR" dirty="0"/>
              <a:t>-&gt; </a:t>
            </a:r>
            <a:r>
              <a:rPr lang="ko-KR" altLang="en-US" dirty="0"/>
              <a:t>전체 모델이 </a:t>
            </a:r>
            <a:r>
              <a:rPr lang="en-US" altLang="ko-KR" dirty="0"/>
              <a:t>end-to-end</a:t>
            </a:r>
            <a:r>
              <a:rPr lang="ko-KR" altLang="en-US" dirty="0"/>
              <a:t>로 학습 가능</a:t>
            </a:r>
            <a:endParaRPr lang="en-US" altLang="ko-KR" dirty="0"/>
          </a:p>
          <a:p>
            <a:r>
              <a:rPr lang="en-US" altLang="ko-KR" dirty="0"/>
              <a:t>Hard attention </a:t>
            </a:r>
            <a:r>
              <a:rPr lang="ko-KR" altLang="en-US" dirty="0"/>
              <a:t>모델의 </a:t>
            </a:r>
            <a:r>
              <a:rPr lang="en-US" altLang="ko-KR" dirty="0"/>
              <a:t>approximation model</a:t>
            </a:r>
            <a:r>
              <a:rPr lang="ko-KR" altLang="en-US" dirty="0"/>
              <a:t>이라 생각하면 됨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62613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FF96C1B1-122F-4023-B228-4FDE46F87200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07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Model details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EB396E-F917-4601-8E39-B4404EE0DACD}"/>
              </a:ext>
            </a:extLst>
          </p:cNvPr>
          <p:cNvSpPr txBox="1"/>
          <p:nvPr/>
        </p:nvSpPr>
        <p:spPr>
          <a:xfrm>
            <a:off x="7508631" y="2076179"/>
            <a:ext cx="7432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목적 </a:t>
            </a:r>
            <a:r>
              <a:rPr lang="en-US" altLang="ko-KR" sz="1600" b="1" dirty="0">
                <a:solidFill>
                  <a:srgbClr val="FF0000"/>
                </a:solidFill>
              </a:rPr>
              <a:t>: ‘</a:t>
            </a:r>
            <a:r>
              <a:rPr lang="ko-KR" altLang="en-US" sz="1600" b="1" dirty="0">
                <a:solidFill>
                  <a:srgbClr val="FF0000"/>
                </a:solidFill>
              </a:rPr>
              <a:t>적절한</a:t>
            </a:r>
            <a:r>
              <a:rPr lang="en-US" altLang="ko-KR" sz="1600" b="1" dirty="0">
                <a:solidFill>
                  <a:srgbClr val="FF0000"/>
                </a:solidFill>
              </a:rPr>
              <a:t>’ caption vector y</a:t>
            </a:r>
            <a:r>
              <a:rPr lang="ko-KR" altLang="en-US" sz="1600" b="1" dirty="0">
                <a:solidFill>
                  <a:srgbClr val="FF0000"/>
                </a:solidFill>
              </a:rPr>
              <a:t>를 생성하는 것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y : caption</a:t>
            </a:r>
            <a:r>
              <a:rPr lang="ko-KR" altLang="en-US" sz="1600" dirty="0"/>
              <a:t>을 벡터로 정의</a:t>
            </a:r>
            <a:r>
              <a:rPr lang="en-US" altLang="ko-KR" sz="1600" dirty="0"/>
              <a:t>(</a:t>
            </a:r>
            <a:r>
              <a:rPr lang="ko-KR" altLang="en-US" sz="1600" dirty="0"/>
              <a:t>생성하는 </a:t>
            </a:r>
            <a:r>
              <a:rPr lang="en-US" altLang="ko-KR" sz="1600" dirty="0"/>
              <a:t>caption)</a:t>
            </a:r>
          </a:p>
          <a:p>
            <a:r>
              <a:rPr lang="en-US" altLang="ko-KR" sz="1600" dirty="0" err="1"/>
              <a:t>yi</a:t>
            </a:r>
            <a:r>
              <a:rPr lang="en-US" altLang="ko-KR" sz="1600" dirty="0"/>
              <a:t> : </a:t>
            </a:r>
            <a:r>
              <a:rPr lang="ko-KR" altLang="en-US" sz="1600" dirty="0"/>
              <a:t>생성하는 단어 하나</a:t>
            </a:r>
            <a:endParaRPr lang="en-US" altLang="ko-KR" sz="1600" dirty="0"/>
          </a:p>
          <a:p>
            <a:r>
              <a:rPr lang="en-US" altLang="ko-KR" sz="1600" dirty="0"/>
              <a:t>C : </a:t>
            </a:r>
            <a:r>
              <a:rPr lang="ko-KR" altLang="en-US" sz="1600" dirty="0"/>
              <a:t>캡션의 길이</a:t>
            </a:r>
            <a:endParaRPr lang="en-US" altLang="ko-KR" sz="1600" dirty="0"/>
          </a:p>
          <a:p>
            <a:r>
              <a:rPr lang="en-US" altLang="ko-KR" sz="1600" dirty="0"/>
              <a:t>K : </a:t>
            </a:r>
            <a:r>
              <a:rPr lang="en-US" altLang="ko-KR" sz="1600" dirty="0" err="1"/>
              <a:t>voca</a:t>
            </a:r>
            <a:r>
              <a:rPr lang="ko-KR" altLang="en-US" sz="1600" dirty="0"/>
              <a:t>의 </a:t>
            </a:r>
            <a:r>
              <a:rPr lang="en-US" altLang="ko-KR" sz="1600" dirty="0"/>
              <a:t>size</a:t>
            </a:r>
          </a:p>
          <a:p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4E710-7D2B-4637-BD31-5AADC368BF75}"/>
              </a:ext>
            </a:extLst>
          </p:cNvPr>
          <p:cNvSpPr txBox="1"/>
          <p:nvPr/>
        </p:nvSpPr>
        <p:spPr>
          <a:xfrm>
            <a:off x="7420708" y="3753926"/>
            <a:ext cx="52636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Encoder : CNN</a:t>
            </a:r>
          </a:p>
          <a:p>
            <a:r>
              <a:rPr lang="en-US" altLang="ko-KR" sz="1600" dirty="0"/>
              <a:t>a : CNN</a:t>
            </a:r>
            <a:r>
              <a:rPr lang="ko-KR" altLang="en-US" sz="1600" dirty="0"/>
              <a:t>의 </a:t>
            </a:r>
            <a:r>
              <a:rPr lang="en-US" altLang="ko-KR" sz="1600" dirty="0"/>
              <a:t>output</a:t>
            </a:r>
            <a:r>
              <a:rPr lang="ko-KR" altLang="en-US" sz="1600" dirty="0"/>
              <a:t>으로 </a:t>
            </a:r>
            <a:r>
              <a:rPr lang="en-US" altLang="ko-KR" sz="1600" dirty="0"/>
              <a:t>feature vector</a:t>
            </a:r>
          </a:p>
          <a:p>
            <a:r>
              <a:rPr lang="en-US" altLang="ko-KR" sz="1600" dirty="0"/>
              <a:t>L : filter </a:t>
            </a:r>
            <a:r>
              <a:rPr lang="ko-KR" altLang="en-US" sz="1600" dirty="0"/>
              <a:t>수</a:t>
            </a:r>
            <a:r>
              <a:rPr lang="en-US" altLang="ko-KR" sz="1600" dirty="0"/>
              <a:t>(=</a:t>
            </a:r>
            <a:r>
              <a:rPr lang="ko-KR" altLang="en-US" sz="1600" dirty="0"/>
              <a:t>채널 수</a:t>
            </a:r>
            <a:r>
              <a:rPr lang="en-US" altLang="ko-KR" sz="1600" dirty="0"/>
              <a:t>)</a:t>
            </a:r>
          </a:p>
          <a:p>
            <a:r>
              <a:rPr lang="en-US" altLang="ko-KR" sz="1600" dirty="0"/>
              <a:t>D : </a:t>
            </a:r>
            <a:r>
              <a:rPr lang="ko-KR" altLang="en-US" sz="1600" dirty="0"/>
              <a:t>각 </a:t>
            </a:r>
            <a:r>
              <a:rPr lang="en-US" altLang="ko-KR" sz="1600" dirty="0"/>
              <a:t>ai</a:t>
            </a:r>
            <a:r>
              <a:rPr lang="ko-KR" altLang="en-US" sz="1600" dirty="0"/>
              <a:t>에 상응하는 차원 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24D82F5-2B1C-48F8-B88C-91F1F589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1817076"/>
            <a:ext cx="7046669" cy="414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28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17CE22D-146D-4608-B389-76D2A3550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b="1" dirty="0"/>
              <a:t>Decoder</a:t>
            </a:r>
            <a:endParaRPr lang="ko-KR" altLang="en-US" sz="2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0831A54-8B74-4AA7-AE6C-146D30B81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5" y="2051537"/>
            <a:ext cx="8330713" cy="4226171"/>
          </a:xfrm>
          <a:prstGeom prst="rect">
            <a:avLst/>
          </a:prstGeom>
        </p:spPr>
      </p:pic>
      <p:pic>
        <p:nvPicPr>
          <p:cNvPr id="11" name="내용 개체 틀 2">
            <a:extLst>
              <a:ext uri="{FF2B5EF4-FFF2-40B4-BE49-F238E27FC236}">
                <a16:creationId xmlns:a16="http://schemas.microsoft.com/office/drawing/2014/main" id="{11B2D58C-1867-4EA1-9AAF-F40C58F61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91" y="3521075"/>
            <a:ext cx="2676525" cy="17543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7454CC-DA07-4B1D-B8A4-05E0519E3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970" y="3143797"/>
            <a:ext cx="2033954" cy="3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10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A0CD5D-A0BB-4E34-B1C9-34D9DE7E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604248"/>
            <a:ext cx="6787663" cy="4626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CEB02D-098A-4040-BA2E-D1F716DE3D2E}"/>
              </a:ext>
            </a:extLst>
          </p:cNvPr>
          <p:cNvSpPr txBox="1"/>
          <p:nvPr/>
        </p:nvSpPr>
        <p:spPr>
          <a:xfrm>
            <a:off x="7397262" y="1604248"/>
            <a:ext cx="4472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알파</a:t>
            </a:r>
            <a:r>
              <a:rPr lang="en-US" altLang="ko-KR" dirty="0" err="1"/>
              <a:t>i</a:t>
            </a:r>
            <a:r>
              <a:rPr lang="en-US" altLang="ko-KR" dirty="0"/>
              <a:t> : location </a:t>
            </a:r>
            <a:r>
              <a:rPr lang="en-US" altLang="ko-KR" dirty="0" err="1"/>
              <a:t>i</a:t>
            </a:r>
            <a:r>
              <a:rPr lang="ko-KR" altLang="en-US" dirty="0"/>
              <a:t>에서의 </a:t>
            </a:r>
            <a:r>
              <a:rPr lang="en-US" altLang="ko-KR" dirty="0"/>
              <a:t>a</a:t>
            </a:r>
            <a:r>
              <a:rPr lang="ko-KR" altLang="en-US" dirty="0"/>
              <a:t>의 </a:t>
            </a:r>
            <a:r>
              <a:rPr lang="en-US" altLang="ko-KR" dirty="0"/>
              <a:t>weight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주어진 </a:t>
            </a:r>
            <a:r>
              <a:rPr lang="en-US" altLang="ko-KR" dirty="0"/>
              <a:t>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중에서 어느 </a:t>
            </a:r>
            <a:r>
              <a:rPr lang="en-US" altLang="ko-KR" dirty="0"/>
              <a:t>location</a:t>
            </a:r>
            <a:r>
              <a:rPr lang="ko-KR" altLang="en-US" dirty="0"/>
              <a:t>에 </a:t>
            </a:r>
            <a:r>
              <a:rPr lang="en-US" altLang="ko-KR" dirty="0"/>
              <a:t>attend</a:t>
            </a:r>
            <a:r>
              <a:rPr lang="ko-KR" altLang="en-US" dirty="0"/>
              <a:t>할지 결정하는 값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Softmax</a:t>
            </a:r>
            <a:r>
              <a:rPr lang="ko-KR" altLang="en-US" dirty="0"/>
              <a:t>로 정의되기 때문에 </a:t>
            </a:r>
            <a:r>
              <a:rPr lang="en-US" altLang="ko-KR" dirty="0"/>
              <a:t>element wise summation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4401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315FDF-872F-49D2-9B8C-D47A8BA8E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85" y="1819275"/>
            <a:ext cx="9095277" cy="2873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AACFFE-C8BC-4336-9962-93D14E27E585}"/>
              </a:ext>
            </a:extLst>
          </p:cNvPr>
          <p:cNvSpPr txBox="1"/>
          <p:nvPr/>
        </p:nvSpPr>
        <p:spPr>
          <a:xfrm>
            <a:off x="767862" y="4794738"/>
            <a:ext cx="1046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finit</a:t>
            </a:r>
            <a:r>
              <a:rPr lang="en-US" altLang="ko-KR" dirty="0"/>
              <a:t> : MLP</a:t>
            </a:r>
            <a:r>
              <a:rPr lang="ko-KR" altLang="en-US" dirty="0"/>
              <a:t>인데 초기 </a:t>
            </a:r>
            <a:r>
              <a:rPr lang="en-US" altLang="ko-KR" dirty="0"/>
              <a:t>cell state</a:t>
            </a:r>
            <a:r>
              <a:rPr lang="ko-KR" altLang="en-US" dirty="0"/>
              <a:t>와 </a:t>
            </a:r>
            <a:r>
              <a:rPr lang="en-US" altLang="ko-KR" dirty="0"/>
              <a:t>hidden state</a:t>
            </a:r>
            <a:r>
              <a:rPr lang="ko-KR" altLang="en-US" dirty="0"/>
              <a:t>의 </a:t>
            </a:r>
            <a:r>
              <a:rPr lang="en-US" altLang="ko-KR" dirty="0"/>
              <a:t>input</a:t>
            </a:r>
            <a:r>
              <a:rPr lang="ko-KR" altLang="en-US" dirty="0"/>
              <a:t>으로 </a:t>
            </a:r>
            <a:r>
              <a:rPr lang="en-US" altLang="ko-KR" dirty="0"/>
              <a:t>a(CNN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으로 </a:t>
            </a:r>
            <a:r>
              <a:rPr lang="en-US" altLang="ko-KR" dirty="0"/>
              <a:t>feature vector)</a:t>
            </a:r>
            <a:r>
              <a:rPr lang="ko-KR" altLang="en-US" dirty="0"/>
              <a:t>들의 평균값이 </a:t>
            </a:r>
            <a:r>
              <a:rPr lang="ko-KR" altLang="en-US" dirty="0" err="1"/>
              <a:t>들어감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11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B81F8B31-D031-409F-8BE9-0A91F5299F95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Attention-Hard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F5D97F-8B1E-4578-B685-110792AA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00" y="1556188"/>
            <a:ext cx="5968147" cy="4946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9012DC-27F7-419A-9BEC-3372B2F245D8}"/>
              </a:ext>
            </a:extLst>
          </p:cNvPr>
          <p:cNvSpPr txBox="1"/>
          <p:nvPr/>
        </p:nvSpPr>
        <p:spPr>
          <a:xfrm>
            <a:off x="6377355" y="2888013"/>
            <a:ext cx="58146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 : location </a:t>
            </a:r>
            <a:r>
              <a:rPr lang="ko-KR" altLang="en-US" dirty="0"/>
              <a:t>변수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ko-KR" altLang="en-US" dirty="0"/>
              <a:t>번째 단어를 생성하기 위해 </a:t>
            </a:r>
            <a:r>
              <a:rPr lang="en-US" altLang="ko-KR" dirty="0"/>
              <a:t>attention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넣을 위치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St,i</a:t>
            </a:r>
            <a:r>
              <a:rPr lang="en-US" altLang="ko-KR" dirty="0"/>
              <a:t> : </a:t>
            </a:r>
            <a:r>
              <a:rPr lang="en-US" altLang="ko-KR" dirty="0" err="1"/>
              <a:t>st</a:t>
            </a:r>
            <a:r>
              <a:rPr lang="ko-KR" altLang="en-US" dirty="0"/>
              <a:t>에서 </a:t>
            </a:r>
            <a:r>
              <a:rPr lang="en-US" altLang="ko-KR" dirty="0" err="1"/>
              <a:t>i</a:t>
            </a:r>
            <a:r>
              <a:rPr lang="ko-KR" altLang="en-US" dirty="0"/>
              <a:t>번째 단어가 </a:t>
            </a:r>
            <a:r>
              <a:rPr lang="ko-KR" altLang="en-US" dirty="0" err="1"/>
              <a:t>생성될때</a:t>
            </a:r>
            <a:r>
              <a:rPr lang="ko-KR" altLang="en-US" dirty="0"/>
              <a:t> 해당 위치 벡터를 </a:t>
            </a:r>
            <a:r>
              <a:rPr lang="en-US" altLang="ko-KR" dirty="0"/>
              <a:t>1</a:t>
            </a:r>
            <a:r>
              <a:rPr lang="ko-KR" altLang="en-US" dirty="0"/>
              <a:t>로 설정한 것</a:t>
            </a:r>
            <a:r>
              <a:rPr lang="en-US" altLang="ko-KR" dirty="0"/>
              <a:t>(one hot variable)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 : CNN</a:t>
            </a:r>
            <a:r>
              <a:rPr lang="ko-KR" altLang="en-US" dirty="0"/>
              <a:t>의 </a:t>
            </a:r>
            <a:r>
              <a:rPr lang="en-US" altLang="ko-KR" dirty="0"/>
              <a:t>output</a:t>
            </a:r>
            <a:r>
              <a:rPr lang="ko-KR" altLang="en-US" dirty="0"/>
              <a:t>으로 </a:t>
            </a:r>
            <a:r>
              <a:rPr lang="en-US" altLang="ko-KR" dirty="0"/>
              <a:t>feature vector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P(~) = </a:t>
            </a:r>
            <a:r>
              <a:rPr lang="ko-KR" altLang="en-US" dirty="0"/>
              <a:t>알파</a:t>
            </a:r>
            <a:r>
              <a:rPr lang="en-US" altLang="ko-KR" dirty="0" err="1"/>
              <a:t>t,i</a:t>
            </a:r>
            <a:r>
              <a:rPr lang="en-US" altLang="ko-KR" dirty="0"/>
              <a:t> : </a:t>
            </a:r>
            <a:r>
              <a:rPr lang="ko-KR" altLang="en-US" dirty="0"/>
              <a:t>주어진 시간 </a:t>
            </a:r>
            <a:r>
              <a:rPr lang="en-US" altLang="ko-KR" dirty="0"/>
              <a:t>t</a:t>
            </a:r>
            <a:r>
              <a:rPr lang="ko-KR" altLang="en-US" dirty="0"/>
              <a:t>에서 </a:t>
            </a:r>
            <a:r>
              <a:rPr lang="en-US" altLang="ko-KR" dirty="0" err="1"/>
              <a:t>st</a:t>
            </a:r>
            <a:r>
              <a:rPr lang="ko-KR" altLang="en-US" dirty="0"/>
              <a:t>의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en-US" altLang="ko-KR" dirty="0"/>
              <a:t>element</a:t>
            </a:r>
            <a:r>
              <a:rPr lang="ko-KR" altLang="en-US" dirty="0"/>
              <a:t>값이 </a:t>
            </a:r>
            <a:r>
              <a:rPr lang="en-US" altLang="ko-KR" dirty="0"/>
              <a:t>1</a:t>
            </a:r>
            <a:r>
              <a:rPr lang="ko-KR" altLang="en-US" dirty="0"/>
              <a:t>이 될 확률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Zthat</a:t>
            </a:r>
            <a:r>
              <a:rPr lang="ko-KR" altLang="en-US" dirty="0" err="1"/>
              <a:t>을보면</a:t>
            </a:r>
            <a:r>
              <a:rPr lang="ko-KR" altLang="en-US" dirty="0"/>
              <a:t> 결국 </a:t>
            </a:r>
            <a:r>
              <a:rPr lang="en-US" altLang="ko-KR" dirty="0" err="1"/>
              <a:t>st,i</a:t>
            </a:r>
            <a:r>
              <a:rPr lang="ko-KR" altLang="en-US" dirty="0"/>
              <a:t>가 알파</a:t>
            </a:r>
            <a:r>
              <a:rPr lang="en-US" altLang="ko-KR" dirty="0" err="1"/>
              <a:t>i</a:t>
            </a:r>
            <a:r>
              <a:rPr lang="ko-KR" altLang="en-US" dirty="0"/>
              <a:t>의 정보를 </a:t>
            </a:r>
            <a:r>
              <a:rPr lang="ko-KR" altLang="en-US" dirty="0" err="1"/>
              <a:t>갖고있음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4238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6D4089D-B65A-4CA3-A882-945D62B2C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 </a:t>
            </a:r>
            <a:r>
              <a:rPr lang="en-US" altLang="ko-KR" dirty="0"/>
              <a:t>: </a:t>
            </a:r>
            <a:r>
              <a:rPr lang="ko-KR" altLang="en-US" dirty="0"/>
              <a:t>주어진 </a:t>
            </a:r>
            <a:r>
              <a:rPr lang="en-US" altLang="ko-KR" dirty="0"/>
              <a:t>feature vector a</a:t>
            </a:r>
            <a:r>
              <a:rPr lang="ko-KR" altLang="en-US" dirty="0"/>
              <a:t>에 대해 가장 확률이 높은 </a:t>
            </a:r>
            <a:r>
              <a:rPr lang="en-US" altLang="ko-KR" dirty="0"/>
              <a:t>caption y</a:t>
            </a:r>
            <a:r>
              <a:rPr lang="ko-KR" altLang="en-US" dirty="0"/>
              <a:t>를 고르는 것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05B11D-6BFB-4EBF-BE34-7B7312B19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0" y="2295524"/>
            <a:ext cx="7549663" cy="3677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4B099C-9458-468C-A97B-2E2957F38239}"/>
              </a:ext>
            </a:extLst>
          </p:cNvPr>
          <p:cNvSpPr txBox="1"/>
          <p:nvPr/>
        </p:nvSpPr>
        <p:spPr>
          <a:xfrm>
            <a:off x="8344635" y="2968226"/>
            <a:ext cx="357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젠센</a:t>
            </a:r>
            <a:r>
              <a:rPr lang="ko-KR" altLang="en-US" dirty="0"/>
              <a:t> 부등식</a:t>
            </a:r>
            <a:endParaRPr lang="en-US" altLang="ko-KR" dirty="0"/>
          </a:p>
          <a:p>
            <a:r>
              <a:rPr lang="en-US" altLang="ko-KR" dirty="0"/>
              <a:t>- Lower bound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Marginal log likelihood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W : parameter</a:t>
            </a:r>
          </a:p>
        </p:txBody>
      </p:sp>
    </p:spTree>
    <p:extLst>
      <p:ext uri="{BB962C8B-B14F-4D97-AF65-F5344CB8AC3E}">
        <p14:creationId xmlns:p14="http://schemas.microsoft.com/office/powerpoint/2010/main" val="813214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8DA1E6D-FA1D-4846-9085-0E5940B1C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MLE </a:t>
            </a:r>
            <a:r>
              <a:rPr lang="ko-KR" altLang="en-US" dirty="0"/>
              <a:t>로써 </a:t>
            </a:r>
            <a:r>
              <a:rPr lang="en-US" altLang="ko-KR" dirty="0"/>
              <a:t>image feature a</a:t>
            </a:r>
            <a:r>
              <a:rPr lang="ko-KR" altLang="en-US" dirty="0"/>
              <a:t>가 주어졌을 때 단어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en-US" altLang="ko-KR" dirty="0"/>
              <a:t>seq</a:t>
            </a:r>
            <a:r>
              <a:rPr lang="ko-KR" altLang="en-US" dirty="0"/>
              <a:t>가 나올 확률을 구할 수 있다</a:t>
            </a:r>
            <a:r>
              <a:rPr lang="en-US" altLang="ko-KR" dirty="0"/>
              <a:t>(objective function)</a:t>
            </a:r>
          </a:p>
          <a:p>
            <a:r>
              <a:rPr lang="ko-KR" altLang="en-US" dirty="0"/>
              <a:t>계산이 어렵다</a:t>
            </a:r>
            <a:endParaRPr lang="en-US" altLang="ko-KR" dirty="0"/>
          </a:p>
          <a:p>
            <a:r>
              <a:rPr lang="en-US" altLang="ko-KR" dirty="0"/>
              <a:t>St</a:t>
            </a:r>
            <a:r>
              <a:rPr lang="ko-KR" altLang="en-US" dirty="0"/>
              <a:t>를 </a:t>
            </a:r>
            <a:r>
              <a:rPr lang="en-US" altLang="ko-KR" dirty="0"/>
              <a:t>latent variable</a:t>
            </a:r>
            <a:r>
              <a:rPr lang="ko-KR" altLang="en-US" dirty="0"/>
              <a:t>로 두어 다른 형태로 바꿈 </a:t>
            </a:r>
            <a:r>
              <a:rPr lang="en-US" altLang="ko-KR" dirty="0"/>
              <a:t>-&gt; marginal log likelihood</a:t>
            </a:r>
          </a:p>
          <a:p>
            <a:r>
              <a:rPr lang="ko-KR" altLang="en-US" dirty="0" err="1"/>
              <a:t>젠센</a:t>
            </a:r>
            <a:r>
              <a:rPr lang="ko-KR" altLang="en-US" dirty="0"/>
              <a:t> 부등식을 이용하여 </a:t>
            </a:r>
            <a:r>
              <a:rPr lang="en-US" altLang="ko-KR" dirty="0"/>
              <a:t>lower bound</a:t>
            </a:r>
            <a:r>
              <a:rPr lang="ko-KR" altLang="en-US" dirty="0"/>
              <a:t>를 구함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Lower bound</a:t>
            </a:r>
            <a:r>
              <a:rPr lang="ko-KR" altLang="en-US" dirty="0"/>
              <a:t>이므로 이 값</a:t>
            </a:r>
            <a:r>
              <a:rPr lang="en-US" altLang="ko-KR" dirty="0"/>
              <a:t>(Ls)</a:t>
            </a:r>
            <a:r>
              <a:rPr lang="ko-KR" altLang="en-US" dirty="0"/>
              <a:t>을 증가시키면 </a:t>
            </a:r>
            <a:r>
              <a:rPr lang="en-US" altLang="ko-KR" dirty="0"/>
              <a:t>Likelihood </a:t>
            </a:r>
            <a:r>
              <a:rPr lang="ko-KR" altLang="en-US" dirty="0"/>
              <a:t>함수도 증가</a:t>
            </a:r>
            <a:r>
              <a:rPr lang="en-US" altLang="ko-KR" dirty="0"/>
              <a:t>!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10F79-1F5B-471E-BA22-14C3521A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79" y="3816227"/>
            <a:ext cx="6370027" cy="8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31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45CBEB-1289-48C4-B1C7-10BD97FD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미분하려 했더니 계산이 어려워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정확도는 좀 떨어지지만 계산을 좀 빨리 할 수 있는 방법 사용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66DC03-DAA1-4008-A90D-F8ABA952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67" y="2414954"/>
            <a:ext cx="10215564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2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B2EE19B0-D720-40C5-969D-C4246B73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번역에서 </a:t>
            </a:r>
            <a:r>
              <a:rPr lang="en-US" altLang="ko-KR" dirty="0"/>
              <a:t>Idea</a:t>
            </a:r>
            <a:r>
              <a:rPr lang="ko-KR" altLang="en-US" dirty="0"/>
              <a:t>를 </a:t>
            </a:r>
            <a:r>
              <a:rPr lang="ko-KR" altLang="en-US" dirty="0" err="1"/>
              <a:t>얻어옴</a:t>
            </a:r>
            <a:r>
              <a:rPr lang="en-US" altLang="ko-KR" dirty="0"/>
              <a:t>(seq2seq</a:t>
            </a:r>
            <a:r>
              <a:rPr lang="ko-KR" altLang="en-US" dirty="0"/>
              <a:t>를 생각해보자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Vision CNN + Language RNN</a:t>
            </a:r>
          </a:p>
          <a:p>
            <a:r>
              <a:rPr lang="en-US" altLang="ko-KR" dirty="0"/>
              <a:t>Encoder </a:t>
            </a:r>
            <a:r>
              <a:rPr lang="ko-KR" altLang="en-US" dirty="0"/>
              <a:t>부분으로 </a:t>
            </a:r>
            <a:r>
              <a:rPr lang="en-US" altLang="ko-KR" dirty="0"/>
              <a:t>CNN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Decoder </a:t>
            </a:r>
            <a:r>
              <a:rPr lang="ko-KR" altLang="en-US" dirty="0"/>
              <a:t>부분으로 </a:t>
            </a:r>
            <a:r>
              <a:rPr lang="en-US" altLang="ko-KR" dirty="0"/>
              <a:t>RNN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End to End</a:t>
            </a:r>
          </a:p>
          <a:p>
            <a:r>
              <a:rPr lang="en-US" altLang="ko-KR" dirty="0"/>
              <a:t>Maximize P(S|I)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926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226F4F5-CE89-49F8-81FE-C657B87C60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몬테카를로</a:t>
            </a:r>
            <a:r>
              <a:rPr lang="ko-KR" altLang="en-US" dirty="0"/>
              <a:t> 방식을 이용해 </a:t>
            </a:r>
            <a:r>
              <a:rPr lang="en-US" altLang="ko-KR" dirty="0"/>
              <a:t>gradient</a:t>
            </a:r>
            <a:r>
              <a:rPr lang="ko-KR" altLang="en-US" dirty="0"/>
              <a:t>를 근사하게 되면</a:t>
            </a:r>
            <a:r>
              <a:rPr lang="en-US" altLang="ko-KR" dirty="0"/>
              <a:t>, </a:t>
            </a:r>
            <a:r>
              <a:rPr lang="ko-KR" altLang="en-US" dirty="0"/>
              <a:t>효율적이고 빠르게 근사할 수 있지만 </a:t>
            </a:r>
            <a:r>
              <a:rPr lang="en-US" altLang="ko-KR" dirty="0"/>
              <a:t>variance</a:t>
            </a:r>
            <a:r>
              <a:rPr lang="ko-KR" altLang="en-US" dirty="0"/>
              <a:t>가 크기 때문에 </a:t>
            </a:r>
            <a:r>
              <a:rPr lang="en-US" altLang="ko-KR" dirty="0"/>
              <a:t>handle</a:t>
            </a:r>
            <a:r>
              <a:rPr lang="ko-KR" altLang="en-US" dirty="0"/>
              <a:t>하기 위한 추가적 아이디어 도입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EB5BF-8F9C-4658-8A98-5C02DF865EEC}"/>
              </a:ext>
            </a:extLst>
          </p:cNvPr>
          <p:cNvSpPr txBox="1"/>
          <p:nvPr/>
        </p:nvSpPr>
        <p:spPr>
          <a:xfrm>
            <a:off x="486509" y="4522108"/>
            <a:ext cx="10603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 moving average baseline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Moving average : </a:t>
            </a:r>
            <a:r>
              <a:rPr lang="ko-KR" altLang="en-US" dirty="0"/>
              <a:t>일정 </a:t>
            </a:r>
            <a:r>
              <a:rPr lang="ko-KR" altLang="en-US" dirty="0" err="1"/>
              <a:t>기간동안의</a:t>
            </a:r>
            <a:r>
              <a:rPr lang="ko-KR" altLang="en-US" dirty="0"/>
              <a:t> 움직임의 평균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log likelihood</a:t>
            </a:r>
            <a:r>
              <a:rPr lang="ko-KR" altLang="en-US" dirty="0"/>
              <a:t>들의 </a:t>
            </a:r>
            <a:r>
              <a:rPr lang="en-US" altLang="ko-KR" dirty="0"/>
              <a:t>exponential decay</a:t>
            </a:r>
            <a:r>
              <a:rPr lang="ko-KR" altLang="en-US" dirty="0"/>
              <a:t>를 사용한 누적합으로 표현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 </a:t>
            </a:r>
            <a:r>
              <a:rPr lang="en-US" altLang="ko-KR" dirty="0"/>
              <a:t>bk</a:t>
            </a:r>
            <a:r>
              <a:rPr lang="ko-KR" altLang="en-US" dirty="0"/>
              <a:t>들의 평균을 </a:t>
            </a:r>
            <a:r>
              <a:rPr lang="en-US" altLang="ko-KR" dirty="0"/>
              <a:t>b</a:t>
            </a:r>
            <a:r>
              <a:rPr lang="ko-KR" altLang="en-US" dirty="0"/>
              <a:t>로 이용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3912D-DA88-45C8-A242-BE13656D4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94" y="2534016"/>
            <a:ext cx="10095534" cy="168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988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AC073CA-8C30-4CF5-A30B-30232125D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이걸로는 부족해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An entropy term on the </a:t>
            </a:r>
            <a:r>
              <a:rPr lang="en-US" altLang="ko-KR" dirty="0" err="1"/>
              <a:t>multinouilli</a:t>
            </a:r>
            <a:r>
              <a:rPr lang="en-US" altLang="ko-KR" dirty="0"/>
              <a:t> distribution, H[s], is added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위와 같은 방법들을 사용하면 </a:t>
            </a:r>
            <a:r>
              <a:rPr lang="en-US" altLang="ko-KR" dirty="0"/>
              <a:t>stochastic(hard) attention learning </a:t>
            </a:r>
            <a:r>
              <a:rPr lang="ko-KR" altLang="en-US" dirty="0"/>
              <a:t>알고리즘의 </a:t>
            </a:r>
            <a:r>
              <a:rPr lang="en-US" altLang="ko-KR" dirty="0"/>
              <a:t>robustness</a:t>
            </a:r>
            <a:r>
              <a:rPr lang="ko-KR" altLang="en-US" dirty="0"/>
              <a:t>를 높일 수 있다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CC2F0F-672F-46BE-A736-7A17458BC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9" y="2155580"/>
            <a:ext cx="10860333" cy="11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52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8CC10BE-9E95-4C0A-90DD-6CA9E0A58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강화학습의 </a:t>
            </a:r>
            <a:r>
              <a:rPr lang="en-US" altLang="ko-KR" dirty="0"/>
              <a:t>update rule</a:t>
            </a:r>
            <a:r>
              <a:rPr lang="ko-KR" altLang="en-US" dirty="0"/>
              <a:t>과 동일</a:t>
            </a:r>
            <a:endParaRPr lang="en-US" altLang="ko-KR" dirty="0"/>
          </a:p>
          <a:p>
            <a:r>
              <a:rPr lang="en-US" altLang="ko-KR" dirty="0"/>
              <a:t>Action : attention</a:t>
            </a:r>
            <a:r>
              <a:rPr lang="ko-KR" altLang="en-US" dirty="0"/>
              <a:t>의 위치를 고르는 것</a:t>
            </a:r>
            <a:endParaRPr lang="en-US" altLang="ko-KR" dirty="0"/>
          </a:p>
          <a:p>
            <a:r>
              <a:rPr lang="en-US" altLang="ko-KR" dirty="0"/>
              <a:t>Reward : log likelihood</a:t>
            </a:r>
            <a:r>
              <a:rPr lang="ko-KR" altLang="en-US" dirty="0"/>
              <a:t>의 </a:t>
            </a:r>
            <a:r>
              <a:rPr lang="en-US" altLang="ko-KR" dirty="0"/>
              <a:t>lower bound</a:t>
            </a:r>
            <a:r>
              <a:rPr lang="ko-KR" altLang="en-US" dirty="0"/>
              <a:t>인 </a:t>
            </a:r>
            <a:r>
              <a:rPr lang="en-US" altLang="ko-KR" dirty="0"/>
              <a:t>Ls</a:t>
            </a:r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9B66AD-6CA3-4F75-AFE9-2625E2EDD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84" y="1531693"/>
            <a:ext cx="10898431" cy="131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54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E04FD1C-8F52-4178-9B37-E27C6944E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049" y="1687511"/>
            <a:ext cx="7442321" cy="45491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AF7BD20-F4E8-43EE-8A3F-CF4664CF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370" y="2472104"/>
            <a:ext cx="3521814" cy="1337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0900C4A-0D9A-4B25-94CE-9EB218D05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370" y="3763108"/>
            <a:ext cx="2661138" cy="57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91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0E75481-DC3B-4F7A-8C59-AB82683B4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매번 </a:t>
            </a:r>
            <a:r>
              <a:rPr lang="en-US" altLang="ko-KR" dirty="0"/>
              <a:t>sampling</a:t>
            </a:r>
            <a:r>
              <a:rPr lang="ko-KR" altLang="en-US" dirty="0"/>
              <a:t>하는 대신</a:t>
            </a:r>
            <a:r>
              <a:rPr lang="en-US" altLang="ko-KR" dirty="0"/>
              <a:t>, deterministic</a:t>
            </a:r>
            <a:r>
              <a:rPr lang="ko-KR" altLang="en-US" dirty="0"/>
              <a:t>하게 </a:t>
            </a:r>
            <a:r>
              <a:rPr lang="en-US" altLang="ko-KR" dirty="0"/>
              <a:t>context vector </a:t>
            </a:r>
            <a:r>
              <a:rPr lang="en-US" altLang="ko-KR" dirty="0" err="1"/>
              <a:t>zthat</a:t>
            </a:r>
            <a:r>
              <a:rPr lang="ko-KR" altLang="en-US" dirty="0"/>
              <a:t>을 계산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F275846-A96F-430F-BAFC-73C461A36F29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Attention-Soft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8D365-0E77-4586-A0E9-65B66A97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69" y="2143125"/>
            <a:ext cx="9349154" cy="39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35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54AC9E-1D08-4027-AC5F-E01B98E20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56" y="2029558"/>
            <a:ext cx="9917515" cy="33058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419815-728A-4141-BA5C-EDB34C07A214}"/>
              </a:ext>
            </a:extLst>
          </p:cNvPr>
          <p:cNvSpPr txBox="1"/>
          <p:nvPr/>
        </p:nvSpPr>
        <p:spPr>
          <a:xfrm>
            <a:off x="463061" y="5609492"/>
            <a:ext cx="10931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결국 </a:t>
            </a:r>
            <a:r>
              <a:rPr lang="en-US" altLang="ko-KR" dirty="0" err="1"/>
              <a:t>zthat</a:t>
            </a:r>
            <a:r>
              <a:rPr lang="ko-KR" altLang="en-US" dirty="0"/>
              <a:t>의 </a:t>
            </a:r>
            <a:r>
              <a:rPr lang="ko-KR" altLang="en-US" dirty="0" err="1"/>
              <a:t>기댓값을</a:t>
            </a:r>
            <a:r>
              <a:rPr lang="ko-KR" altLang="en-US" dirty="0"/>
              <a:t> </a:t>
            </a:r>
            <a:r>
              <a:rPr lang="en-US" altLang="ko-KR" dirty="0"/>
              <a:t>forward prop</a:t>
            </a:r>
            <a:r>
              <a:rPr lang="ko-KR" altLang="en-US" dirty="0"/>
              <a:t>하는게 </a:t>
            </a:r>
            <a:r>
              <a:rPr lang="en-US" altLang="ko-KR" dirty="0"/>
              <a:t>hidden state </a:t>
            </a:r>
            <a:r>
              <a:rPr lang="en-US" altLang="ko-KR" dirty="0" err="1"/>
              <a:t>ht</a:t>
            </a:r>
            <a:r>
              <a:rPr lang="ko-KR" altLang="en-US" dirty="0"/>
              <a:t>를 이용하여 </a:t>
            </a:r>
            <a:r>
              <a:rPr lang="en-US" altLang="ko-KR" dirty="0"/>
              <a:t>forward prop</a:t>
            </a:r>
            <a:r>
              <a:rPr lang="ko-KR" altLang="en-US" dirty="0"/>
              <a:t> 학습시키는 것과 같은 기능을 한다</a:t>
            </a:r>
            <a:r>
              <a:rPr lang="en-US" altLang="ko-KR" dirty="0"/>
              <a:t>..!? -&gt; </a:t>
            </a:r>
            <a:r>
              <a:rPr lang="ko-KR" altLang="en-US" dirty="0"/>
              <a:t>결국 </a:t>
            </a:r>
            <a:r>
              <a:rPr lang="en-US" altLang="ko-KR" dirty="0" err="1"/>
              <a:t>ht</a:t>
            </a:r>
            <a:r>
              <a:rPr lang="ko-KR" altLang="en-US" dirty="0"/>
              <a:t>를 구하는 과정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51405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673845-E5D3-4B95-8C4C-BFB3F8CC9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22" y="1870058"/>
            <a:ext cx="7033609" cy="4038373"/>
          </a:xfrm>
          <a:prstGeom prst="rect">
            <a:avLst/>
          </a:prstGeom>
        </p:spPr>
      </p:pic>
      <p:pic>
        <p:nvPicPr>
          <p:cNvPr id="5" name="그림 4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E2F06A-6327-4D64-A1CC-0DF317727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3" y="3612281"/>
            <a:ext cx="3216702" cy="11765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23126-2C8D-45B9-A59A-BD3715106704}"/>
              </a:ext>
            </a:extLst>
          </p:cNvPr>
          <p:cNvSpPr txBox="1"/>
          <p:nvPr/>
        </p:nvSpPr>
        <p:spPr>
          <a:xfrm>
            <a:off x="7596553" y="3147646"/>
            <a:ext cx="420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기하 평균을 생각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4F1FD1-E763-49CF-AC69-347725D19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9868" y="1942443"/>
            <a:ext cx="4983422" cy="53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9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134F25-2F42-49A7-8F09-F576589AB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3" y="1792531"/>
            <a:ext cx="7536366" cy="4403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3D5D83-6711-41B0-81D7-24941CC0F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609" y="2567354"/>
            <a:ext cx="4086957" cy="238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403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D0C600-1B19-42D2-82B9-B4304FB7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73" y="1714499"/>
            <a:ext cx="5653820" cy="46394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221C1F-28A0-413F-9CC3-2674FEB7F574}"/>
              </a:ext>
            </a:extLst>
          </p:cNvPr>
          <p:cNvSpPr txBox="1"/>
          <p:nvPr/>
        </p:nvSpPr>
        <p:spPr>
          <a:xfrm>
            <a:off x="6494585" y="3078634"/>
            <a:ext cx="5193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조건 하나 추가함으로 인해 더 좋은 성능을 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더 </a:t>
            </a:r>
            <a:r>
              <a:rPr lang="en-US" altLang="ko-KR" dirty="0"/>
              <a:t>focus</a:t>
            </a:r>
            <a:r>
              <a:rPr lang="ko-KR" altLang="en-US" dirty="0"/>
              <a:t>된 </a:t>
            </a:r>
            <a:r>
              <a:rPr lang="en-US" altLang="ko-KR" dirty="0"/>
              <a:t>attention</a:t>
            </a:r>
            <a:r>
              <a:rPr lang="ko-KR" altLang="en-US" dirty="0"/>
              <a:t>이 가능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3F187581-9ABB-447A-95A3-C1BE7877D71B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08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Attention-Doubly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21015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DF59BBD-EBDB-4051-982E-912B8061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154" y="1876215"/>
            <a:ext cx="7291754" cy="41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00FAC7-56CD-4E18-A779-CCF068731E63}"/>
              </a:ext>
            </a:extLst>
          </p:cNvPr>
          <p:cNvSpPr txBox="1"/>
          <p:nvPr/>
        </p:nvSpPr>
        <p:spPr>
          <a:xfrm>
            <a:off x="745807" y="5354955"/>
            <a:ext cx="111613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Decoder</a:t>
            </a:r>
            <a:r>
              <a:rPr lang="ko-KR" altLang="en-US" dirty="0"/>
              <a:t>에 들어가는 </a:t>
            </a:r>
            <a:r>
              <a:rPr lang="en-US" altLang="ko-KR" dirty="0"/>
              <a:t>cell state</a:t>
            </a:r>
            <a:r>
              <a:rPr lang="ko-KR" altLang="en-US" dirty="0"/>
              <a:t>가 </a:t>
            </a:r>
            <a:r>
              <a:rPr lang="ko-KR" altLang="en-US" dirty="0" err="1"/>
              <a:t>앞에있는</a:t>
            </a:r>
            <a:r>
              <a:rPr lang="ko-KR" altLang="en-US" dirty="0"/>
              <a:t> </a:t>
            </a:r>
            <a:r>
              <a:rPr lang="en-US" altLang="ko-KR" dirty="0"/>
              <a:t>French</a:t>
            </a:r>
            <a:r>
              <a:rPr lang="ko-KR" altLang="en-US" dirty="0"/>
              <a:t>를 표현하기에 충분하며</a:t>
            </a:r>
            <a:r>
              <a:rPr lang="en-US" altLang="ko-KR" dirty="0"/>
              <a:t>, </a:t>
            </a:r>
            <a:r>
              <a:rPr lang="ko-KR" altLang="en-US" dirty="0"/>
              <a:t>그 </a:t>
            </a:r>
            <a:r>
              <a:rPr lang="en-US" altLang="ko-KR" dirty="0"/>
              <a:t>cell state</a:t>
            </a:r>
            <a:r>
              <a:rPr lang="ko-KR" altLang="en-US" dirty="0"/>
              <a:t>만을 갖고 어떤 영어 문장을 복원할 수 있다</a:t>
            </a:r>
            <a:endParaRPr lang="en-US" altLang="ko-KR" dirty="0"/>
          </a:p>
          <a:p>
            <a:r>
              <a:rPr lang="en-US" altLang="ko-KR" dirty="0"/>
              <a:t>-&gt;</a:t>
            </a:r>
            <a:r>
              <a:rPr lang="ko-KR" altLang="en-US" dirty="0"/>
              <a:t>여기서 인코더 부분의 </a:t>
            </a:r>
            <a:r>
              <a:rPr lang="en-US" altLang="ko-KR" dirty="0"/>
              <a:t>RNN</a:t>
            </a:r>
            <a:r>
              <a:rPr lang="ko-KR" altLang="en-US" dirty="0"/>
              <a:t>을 </a:t>
            </a:r>
            <a:r>
              <a:rPr lang="en-US" altLang="ko-KR" dirty="0"/>
              <a:t>CNN</a:t>
            </a:r>
            <a:r>
              <a:rPr lang="ko-KR" altLang="en-US" dirty="0"/>
              <a:t>으로 바꿔보자는 </a:t>
            </a:r>
            <a:r>
              <a:rPr lang="en-US" altLang="ko-KR" dirty="0"/>
              <a:t>Idea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CED73C0-7B87-4DD4-AE19-3A124298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704" y="1958535"/>
            <a:ext cx="84836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432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2E23A4-D658-437A-A843-AFBF80D24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4" y="1606749"/>
            <a:ext cx="8200292" cy="2694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995EE3-8618-4FD0-82E0-74C3A44EE638}"/>
              </a:ext>
            </a:extLst>
          </p:cNvPr>
          <p:cNvSpPr txBox="1"/>
          <p:nvPr/>
        </p:nvSpPr>
        <p:spPr>
          <a:xfrm>
            <a:off x="509954" y="4589585"/>
            <a:ext cx="8288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Ld</a:t>
            </a:r>
            <a:r>
              <a:rPr lang="ko-KR" altLang="en-US" dirty="0"/>
              <a:t>를 </a:t>
            </a:r>
            <a:r>
              <a:rPr lang="en-US" altLang="ko-KR" dirty="0"/>
              <a:t>minimize</a:t>
            </a:r>
            <a:r>
              <a:rPr lang="ko-KR" altLang="en-US" dirty="0"/>
              <a:t>하는 방식으로 </a:t>
            </a:r>
            <a:r>
              <a:rPr lang="en-US" altLang="ko-KR" dirty="0"/>
              <a:t>end to end</a:t>
            </a:r>
            <a:r>
              <a:rPr lang="ko-KR" altLang="en-US" dirty="0"/>
              <a:t> 학습이 가능</a:t>
            </a:r>
          </a:p>
        </p:txBody>
      </p:sp>
    </p:spTree>
    <p:extLst>
      <p:ext uri="{BB962C8B-B14F-4D97-AF65-F5344CB8AC3E}">
        <p14:creationId xmlns:p14="http://schemas.microsoft.com/office/powerpoint/2010/main" val="17301139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2972EB2-8830-4A15-88D2-03991EBDC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http://sanghyukchun.github.io/93/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https://www.edwith.org/deeplearningchoi</a:t>
            </a:r>
            <a:endParaRPr lang="en-US" altLang="ko-KR" dirty="0"/>
          </a:p>
          <a:p>
            <a:r>
              <a:rPr lang="en-US" altLang="ko-KR" dirty="0"/>
              <a:t>https://ratsgo.github.io/natural%20language%20processing/2017/03/09/rnnlstm/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2547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5EFB2F21-8C6A-4895-88DA-CCAAF827F18B}"/>
              </a:ext>
            </a:extLst>
          </p:cNvPr>
          <p:cNvSpPr txBox="1">
            <a:spLocks/>
          </p:cNvSpPr>
          <p:nvPr/>
        </p:nvSpPr>
        <p:spPr>
          <a:xfrm>
            <a:off x="403945" y="3370844"/>
            <a:ext cx="11384111" cy="4580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4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50309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스크린샷이(가) 표시된 사진&#10;&#10;높은 신뢰도로 생성된 설명">
            <a:extLst>
              <a:ext uri="{FF2B5EF4-FFF2-40B4-BE49-F238E27FC236}">
                <a16:creationId xmlns:a16="http://schemas.microsoft.com/office/drawing/2014/main" id="{D7F6409E-BF41-4E95-B085-5BCEEDC33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68" y="1582738"/>
            <a:ext cx="8401865" cy="4914900"/>
          </a:xfrm>
        </p:spPr>
      </p:pic>
    </p:spTree>
    <p:extLst>
      <p:ext uri="{BB962C8B-B14F-4D97-AF65-F5344CB8AC3E}">
        <p14:creationId xmlns:p14="http://schemas.microsoft.com/office/powerpoint/2010/main" val="338679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CBBB628-AA90-431F-A0CA-D14AD4893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08" y="1483092"/>
            <a:ext cx="8882462" cy="4914900"/>
          </a:xfr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FE98159-3773-4267-94B9-6FC1F13BFB27}"/>
              </a:ext>
            </a:extLst>
          </p:cNvPr>
          <p:cNvSpPr txBox="1">
            <a:spLocks/>
          </p:cNvSpPr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Unit 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en-US" altLang="ko-KR" sz="2400" spc="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02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ㅣ</a:t>
            </a:r>
            <a:r>
              <a:rPr lang="en-US" altLang="ko-KR" sz="24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 Model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4639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C97D075B-9DFC-4A27-9798-5843AD388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2" y="2099824"/>
            <a:ext cx="5266456" cy="30257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118A13-3E1F-4D34-92CF-49208440DE36}"/>
              </a:ext>
            </a:extLst>
          </p:cNvPr>
          <p:cNvSpPr txBox="1"/>
          <p:nvPr/>
        </p:nvSpPr>
        <p:spPr>
          <a:xfrm>
            <a:off x="5815725" y="2634593"/>
            <a:ext cx="59523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I : image(CNN</a:t>
            </a:r>
            <a:r>
              <a:rPr lang="ko-KR" altLang="en-US" dirty="0"/>
              <a:t>으로 </a:t>
            </a:r>
            <a:r>
              <a:rPr lang="en-US" altLang="ko-KR" dirty="0"/>
              <a:t>pretrain</a:t>
            </a:r>
            <a:r>
              <a:rPr lang="ko-KR" altLang="en-US" dirty="0"/>
              <a:t>된 </a:t>
            </a:r>
            <a:r>
              <a:rPr lang="en-US" altLang="ko-KR" dirty="0"/>
              <a:t>image, </a:t>
            </a:r>
            <a:r>
              <a:rPr lang="ko-KR" altLang="en-US" dirty="0"/>
              <a:t>즉 마지막 </a:t>
            </a:r>
            <a:r>
              <a:rPr lang="en-US" altLang="ko-KR" dirty="0"/>
              <a:t>hidden layer(FC layer)</a:t>
            </a:r>
            <a:r>
              <a:rPr lang="ko-KR" altLang="en-US" dirty="0"/>
              <a:t>를 거친 확률벡터들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세타</a:t>
            </a:r>
            <a:r>
              <a:rPr lang="ko-KR" altLang="en-US" dirty="0"/>
              <a:t> </a:t>
            </a:r>
            <a:r>
              <a:rPr lang="en-US" altLang="ko-KR" dirty="0"/>
              <a:t>: Model</a:t>
            </a:r>
            <a:r>
              <a:rPr lang="ko-KR" altLang="en-US" dirty="0"/>
              <a:t>의 파라미터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 : correct Description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이 </a:t>
            </a:r>
            <a:r>
              <a:rPr lang="en-US" altLang="ko-KR" dirty="0"/>
              <a:t>S</a:t>
            </a:r>
            <a:r>
              <a:rPr lang="ko-KR" altLang="en-US" dirty="0"/>
              <a:t>의 길이는 </a:t>
            </a:r>
            <a:r>
              <a:rPr lang="en-US" altLang="ko-KR" dirty="0"/>
              <a:t>unbounded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N : </a:t>
            </a:r>
            <a:r>
              <a:rPr lang="ko-KR" altLang="en-US" dirty="0"/>
              <a:t>실제 </a:t>
            </a:r>
            <a:r>
              <a:rPr lang="en-US" altLang="ko-KR" dirty="0" err="1"/>
              <a:t>discription</a:t>
            </a:r>
            <a:r>
              <a:rPr lang="ko-KR" altLang="en-US" dirty="0"/>
              <a:t>을 구성하는 단어 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P(St|I,S0,…St-1) : t-1</a:t>
            </a:r>
            <a:r>
              <a:rPr lang="ko-KR" altLang="en-US" dirty="0"/>
              <a:t>번째까지의 단어와 이미지가 주어졌을 때 </a:t>
            </a:r>
            <a:r>
              <a:rPr lang="en-US" altLang="ko-KR" dirty="0"/>
              <a:t>t</a:t>
            </a:r>
            <a:r>
              <a:rPr lang="ko-KR" altLang="en-US" dirty="0"/>
              <a:t>번째 단어가 나올 확률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749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B1B8CF93-3400-41E4-BBCE-75523D163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90" y="1649358"/>
            <a:ext cx="5197365" cy="21413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AAE75B-EE95-43F2-ADEB-5A415B3A721B}"/>
              </a:ext>
            </a:extLst>
          </p:cNvPr>
          <p:cNvSpPr txBox="1"/>
          <p:nvPr/>
        </p:nvSpPr>
        <p:spPr>
          <a:xfrm>
            <a:off x="655145" y="4379310"/>
            <a:ext cx="5710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ht</a:t>
            </a:r>
            <a:r>
              <a:rPr lang="en-US" altLang="ko-KR" dirty="0"/>
              <a:t> : Hidden state (memory) </a:t>
            </a:r>
          </a:p>
          <a:p>
            <a:r>
              <a:rPr lang="en-US" altLang="ko-KR" dirty="0"/>
              <a:t>f : non linear function</a:t>
            </a:r>
          </a:p>
          <a:p>
            <a:r>
              <a:rPr lang="en-US" altLang="ko-KR" dirty="0" err="1"/>
              <a:t>xt</a:t>
            </a:r>
            <a:r>
              <a:rPr lang="en-US" altLang="ko-KR" dirty="0"/>
              <a:t> : </a:t>
            </a:r>
            <a:r>
              <a:rPr lang="ko-KR" altLang="en-US" dirty="0"/>
              <a:t>입력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2E287-F390-47D5-A055-A88402DA85D1}"/>
              </a:ext>
            </a:extLst>
          </p:cNvPr>
          <p:cNvSpPr txBox="1"/>
          <p:nvPr/>
        </p:nvSpPr>
        <p:spPr>
          <a:xfrm>
            <a:off x="6187092" y="1649358"/>
            <a:ext cx="5465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dirty="0"/>
              <a:t>f(non linear)</a:t>
            </a:r>
            <a:r>
              <a:rPr lang="ko-KR" altLang="en-US" dirty="0"/>
              <a:t>로 어떤 함수를 쓸까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LSTM net</a:t>
            </a:r>
            <a:r>
              <a:rPr lang="ko-KR" altLang="en-US" dirty="0"/>
              <a:t>을 사용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ko-KR" altLang="en-US" dirty="0"/>
              <a:t>어떻게 </a:t>
            </a:r>
            <a:r>
              <a:rPr lang="en-US" altLang="ko-KR" dirty="0"/>
              <a:t>image</a:t>
            </a:r>
            <a:r>
              <a:rPr lang="ko-KR" altLang="en-US" dirty="0"/>
              <a:t>와 단어가 </a:t>
            </a:r>
            <a:r>
              <a:rPr lang="en-US" altLang="ko-KR" dirty="0" err="1"/>
              <a:t>xt</a:t>
            </a:r>
            <a:r>
              <a:rPr lang="en-US" altLang="ko-KR" dirty="0"/>
              <a:t>(</a:t>
            </a:r>
            <a:r>
              <a:rPr lang="ko-KR" altLang="en-US" dirty="0"/>
              <a:t>입력</a:t>
            </a:r>
            <a:r>
              <a:rPr lang="en-US" altLang="ko-KR" dirty="0"/>
              <a:t>)</a:t>
            </a:r>
            <a:r>
              <a:rPr lang="ko-KR" altLang="en-US" dirty="0"/>
              <a:t>으로 들어갈 수 있을까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Image : CNN(batch </a:t>
            </a:r>
            <a:r>
              <a:rPr lang="en-US" altLang="ko-KR" dirty="0" err="1"/>
              <a:t>nomalization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altLang="ko-KR" dirty="0"/>
              <a:t>Word : word2vec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3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8418</TotalTime>
  <Words>1215</Words>
  <Application>Microsoft Office PowerPoint</Application>
  <PresentationFormat>와이드스크린</PresentationFormat>
  <Paragraphs>156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8" baseType="lpstr">
      <vt:lpstr>12롯데마트드림Bold</vt:lpstr>
      <vt:lpstr>12롯데마트드림Light</vt:lpstr>
      <vt:lpstr>12롯데마트드림Medium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JS J</dc:creator>
  <cp:lastModifiedBy>good</cp:lastModifiedBy>
  <cp:revision>254</cp:revision>
  <dcterms:created xsi:type="dcterms:W3CDTF">2017-07-26T09:20:04Z</dcterms:created>
  <dcterms:modified xsi:type="dcterms:W3CDTF">2018-09-03T08:02:34Z</dcterms:modified>
</cp:coreProperties>
</file>